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56" r:id="rId2"/>
    <p:sldId id="268" r:id="rId3"/>
    <p:sldId id="269" r:id="rId4"/>
    <p:sldId id="261" r:id="rId5"/>
    <p:sldId id="257" r:id="rId6"/>
    <p:sldId id="258" r:id="rId7"/>
    <p:sldId id="270" r:id="rId8"/>
    <p:sldId id="280" r:id="rId9"/>
    <p:sldId id="259" r:id="rId10"/>
    <p:sldId id="267" r:id="rId11"/>
    <p:sldId id="274" r:id="rId12"/>
    <p:sldId id="277" r:id="rId13"/>
    <p:sldId id="262" r:id="rId14"/>
    <p:sldId id="263" r:id="rId15"/>
    <p:sldId id="275" r:id="rId16"/>
    <p:sldId id="264" r:id="rId17"/>
    <p:sldId id="276" r:id="rId18"/>
    <p:sldId id="266" r:id="rId19"/>
    <p:sldId id="271" r:id="rId20"/>
    <p:sldId id="278" r:id="rId21"/>
    <p:sldId id="283" r:id="rId22"/>
    <p:sldId id="272" r:id="rId23"/>
    <p:sldId id="265" r:id="rId24"/>
    <p:sldId id="273" r:id="rId25"/>
    <p:sldId id="279" r:id="rId26"/>
    <p:sldId id="281" r:id="rId27"/>
    <p:sldId id="282" r:id="rId28"/>
  </p:sldIdLst>
  <p:sldSz cx="18288000" cy="18288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44">
          <p15:clr>
            <a:srgbClr val="A4A3A4"/>
          </p15:clr>
        </p15:guide>
        <p15:guide id="2" pos="516">
          <p15:clr>
            <a:srgbClr val="A4A3A4"/>
          </p15:clr>
        </p15:guide>
        <p15:guide id="3" orient="horz" pos="3576">
          <p15:clr>
            <a:srgbClr val="A4A3A4"/>
          </p15:clr>
        </p15:guide>
        <p15:guide id="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8B45"/>
    <a:srgbClr val="BAE3D6"/>
    <a:srgbClr val="2683B7"/>
    <a:srgbClr val="66C2A4"/>
    <a:srgbClr val="BCD4B2"/>
    <a:srgbClr val="D2D27A"/>
    <a:srgbClr val="0DE3E3"/>
    <a:srgbClr val="065EEB"/>
    <a:srgbClr val="CEAACF"/>
    <a:srgbClr val="7ED9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7" autoAdjust="0"/>
    <p:restoredTop sz="94660"/>
  </p:normalViewPr>
  <p:slideViewPr>
    <p:cSldViewPr snapToGrid="0" snapToObjects="1">
      <p:cViewPr varScale="1">
        <p:scale>
          <a:sx n="43" d="100"/>
          <a:sy n="43" d="100"/>
        </p:scale>
        <p:origin x="1728" y="102"/>
      </p:cViewPr>
      <p:guideLst>
        <p:guide orient="horz" pos="6744"/>
        <p:guide pos="516"/>
        <p:guide orient="horz" pos="3576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10"/>
    </p:cViewPr>
  </p:sorterViewPr>
  <p:notesViewPr>
    <p:cSldViewPr snapToGrid="0" snapToObjects="1"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4BB9-8134-4F15-AA12-E1763FA5EE41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7EE5-369E-4A51-A1C3-8F35B7953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5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6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4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8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40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60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3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4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8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9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0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267EE5-369E-4A51-A1C3-8F35B7953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3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7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6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39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E5A78-30D1-4D38-AF51-484E91A34FE3}" type="datetimeFigureOut">
              <a:rPr lang="en-US" smtClean="0"/>
              <a:t>9/22/2014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7789-FEA5-4AA9-810A-EA2A856E9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0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microsoft.com/office/2007/relationships/hdphoto" Target="../media/hdphoto3.wdp"/><Relationship Id="rId1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microsoft.com/office/2007/relationships/hdphoto" Target="../media/hdphoto6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1.png"/><Relationship Id="rId3" Type="http://schemas.openxmlformats.org/officeDocument/2006/relationships/image" Target="../media/image57.png"/><Relationship Id="rId7" Type="http://schemas.microsoft.com/office/2007/relationships/hdphoto" Target="../media/hdphoto5.wdp"/><Relationship Id="rId12" Type="http://schemas.openxmlformats.org/officeDocument/2006/relationships/image" Target="../media/image64.png"/><Relationship Id="rId2" Type="http://schemas.openxmlformats.org/officeDocument/2006/relationships/image" Target="../media/image56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microsoft.com/office/2007/relationships/hdphoto" Target="../media/hdphoto6.wdp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46.png"/><Relationship Id="rId1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1801" y="-408573"/>
            <a:ext cx="18069007" cy="17111017"/>
            <a:chOff x="-11801" y="-408573"/>
            <a:chExt cx="18069007" cy="171110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535" y="-408573"/>
              <a:ext cx="7809368" cy="721495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1" t="5321" r="5416" b="1841"/>
            <a:stretch/>
          </p:blipFill>
          <p:spPr>
            <a:xfrm>
              <a:off x="9152691" y="1723252"/>
              <a:ext cx="8904515" cy="683622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704192" y="1574866"/>
              <a:ext cx="914400" cy="640080"/>
            </a:xfrm>
            <a:prstGeom prst="rect">
              <a:avLst/>
            </a:prstGeom>
            <a:solidFill>
              <a:srgbClr val="10C1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713423" y="2316622"/>
              <a:ext cx="914400" cy="640080"/>
            </a:xfrm>
            <a:prstGeom prst="rect">
              <a:avLst/>
            </a:prstGeom>
            <a:solidFill>
              <a:srgbClr val="305F2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 flipV="1">
              <a:off x="722654" y="3058378"/>
              <a:ext cx="914400" cy="640080"/>
            </a:xfrm>
            <a:prstGeom prst="rect">
              <a:avLst/>
            </a:prstGeom>
            <a:solidFill>
              <a:srgbClr val="031C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V="1">
              <a:off x="731885" y="3800134"/>
              <a:ext cx="914400" cy="640080"/>
            </a:xfrm>
            <a:prstGeom prst="rect">
              <a:avLst/>
            </a:prstGeom>
            <a:solidFill>
              <a:srgbClr val="7F61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741117" y="4541891"/>
              <a:ext cx="914400" cy="640080"/>
            </a:xfrm>
            <a:prstGeom prst="rect">
              <a:avLst/>
            </a:prstGeom>
            <a:solidFill>
              <a:srgbClr val="7F61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49391" y="6756599"/>
              <a:ext cx="914400" cy="640080"/>
            </a:xfrm>
            <a:prstGeom prst="rect">
              <a:avLst/>
            </a:prstGeom>
            <a:solidFill>
              <a:srgbClr val="573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60896" y="7491018"/>
              <a:ext cx="914400" cy="640080"/>
            </a:xfrm>
            <a:prstGeom prst="rect">
              <a:avLst/>
            </a:prstGeom>
            <a:solidFill>
              <a:srgbClr val="3048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64731" y="8225437"/>
              <a:ext cx="914400" cy="640080"/>
            </a:xfrm>
            <a:prstGeom prst="rect">
              <a:avLst/>
            </a:prstGeom>
            <a:solidFill>
              <a:srgbClr val="C3566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3226" y="8959856"/>
              <a:ext cx="914400" cy="640080"/>
            </a:xfrm>
            <a:prstGeom prst="rect">
              <a:avLst/>
            </a:prstGeom>
            <a:solidFill>
              <a:srgbClr val="684B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8566" y="9694275"/>
              <a:ext cx="914400" cy="640080"/>
            </a:xfrm>
            <a:prstGeom prst="rect">
              <a:avLst/>
            </a:prstGeom>
            <a:solidFill>
              <a:srgbClr val="323B5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35" y="5181971"/>
              <a:ext cx="8027167" cy="6503267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557061" y="10428692"/>
              <a:ext cx="914400" cy="640080"/>
            </a:xfrm>
            <a:prstGeom prst="rect">
              <a:avLst/>
            </a:prstGeom>
            <a:solidFill>
              <a:srgbClr val="473E3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-11801" y="5380090"/>
              <a:ext cx="34185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0" y="137388"/>
              <a:ext cx="417831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3F793D"/>
                  </a:solidFill>
                </a:rPr>
                <a:t>Clusters From Orientation 1</a:t>
              </a:r>
              <a:endParaRPr lang="en-US" sz="4000" b="1" dirty="0">
                <a:solidFill>
                  <a:srgbClr val="3F793D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546156" y="9353839"/>
              <a:ext cx="52541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rgbClr val="238B45"/>
                  </a:solidFill>
                </a:rPr>
                <a:t>Combined clusters </a:t>
              </a: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1321680" y="143901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031580" y="323853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63419" y="350905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8650015" y="2406431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957314" y="5209705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301644" y="2248316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1361754" y="2995268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341716" y="3780949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281608" y="4493284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665750" y="74276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632504" y="676659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3841" y="7040804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522668" y="789098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944559" y="9676086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563841" y="9645673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8879713" y="8119832"/>
              <a:ext cx="834190" cy="8321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261572" y="6660707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241536" y="7441855"/>
              <a:ext cx="548640" cy="5486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1221500" y="8180261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</a:t>
              </a: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1161392" y="8937268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181428" y="9645786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201464" y="10390457"/>
              <a:ext cx="548640" cy="53562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0" name="Teardrop 69"/>
            <p:cNvSpPr>
              <a:spLocks noChangeAspect="1"/>
            </p:cNvSpPr>
            <p:nvPr/>
          </p:nvSpPr>
          <p:spPr>
            <a:xfrm rot="5400000">
              <a:off x="10366580" y="9086298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77" name="Teardrop 76"/>
            <p:cNvSpPr>
              <a:spLocks noChangeAspect="1"/>
            </p:cNvSpPr>
            <p:nvPr/>
          </p:nvSpPr>
          <p:spPr>
            <a:xfrm rot="5400000">
              <a:off x="2115864" y="10758571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9482" y="11834490"/>
              <a:ext cx="6020640" cy="4867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70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10163" y="1549334"/>
            <a:ext cx="17939234" cy="8550998"/>
            <a:chOff x="310163" y="1549334"/>
            <a:chExt cx="17939234" cy="85509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120638" cy="6205242"/>
              <a:chOff x="734084" y="2977146"/>
              <a:chExt cx="992955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614078" y="7796856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67028" y="4695845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61018" y="1549334"/>
              <a:ext cx="113647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21878" y="3415604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40227" y="8469116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719259" y="8134317"/>
              <a:ext cx="40360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50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2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944881" y="212779"/>
            <a:ext cx="16685791" cy="7549385"/>
            <a:chOff x="310163" y="3353202"/>
            <a:chExt cx="17962223" cy="80529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63" y="4266078"/>
              <a:ext cx="5394960" cy="4232581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5276728" y="3560291"/>
              <a:ext cx="8015171" cy="6205242"/>
              <a:chOff x="734084" y="2977146"/>
              <a:chExt cx="9800592" cy="70869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917346" y="2977146"/>
                <a:ext cx="9617330" cy="70869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336954" y="9006065"/>
                <a:ext cx="4265564" cy="80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1014230" y="6695955"/>
                <a:ext cx="4362199" cy="865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208800">
                <a:off x="6392387" y="7854805"/>
                <a:ext cx="4049558" cy="808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6517105" y="3353203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810876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141" y="3973991"/>
              <a:ext cx="5396256" cy="447463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2523" y="9731830"/>
              <a:ext cx="17619863" cy="167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3F793D"/>
                  </a:solidFill>
                </a:rPr>
                <a:t>MetaTracts projected on top three eigenvectors and clustered into 2.</a:t>
              </a:r>
            </a:p>
          </p:txBody>
        </p:sp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3060270" y="3353202"/>
              <a:ext cx="1179576" cy="1179576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580" y="8564245"/>
              <a:ext cx="5525887" cy="1280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</a:t>
              </a:r>
              <a:r>
                <a:rPr lang="en-US" sz="3600" b="1" dirty="0" smtClean="0">
                  <a:solidFill>
                    <a:srgbClr val="3F793D"/>
                  </a:solidFill>
                </a:rPr>
                <a:t> in </a:t>
              </a:r>
            </a:p>
            <a:p>
              <a:pPr algn="ctr"/>
              <a:r>
                <a:rPr lang="en-US" sz="36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406820" y="8235111"/>
              <a:ext cx="4558328" cy="1149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pPr algn="ctr"/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  <p:sp>
          <p:nvSpPr>
            <p:cNvPr id="38" name="Rectangular Callout 37"/>
            <p:cNvSpPr/>
            <p:nvPr/>
          </p:nvSpPr>
          <p:spPr>
            <a:xfrm>
              <a:off x="571500" y="8629650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ular Callout 38"/>
            <p:cNvSpPr/>
            <p:nvPr/>
          </p:nvSpPr>
          <p:spPr>
            <a:xfrm>
              <a:off x="12881332" y="8302113"/>
              <a:ext cx="768727" cy="655074"/>
            </a:xfrm>
            <a:prstGeom prst="wedgeRectCallout">
              <a:avLst>
                <a:gd name="adj1" fmla="val 58467"/>
                <a:gd name="adj2" fmla="val -17596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12" y="7224813"/>
            <a:ext cx="7444428" cy="68777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299321" y="11494217"/>
            <a:ext cx="9037495" cy="69383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6" y="6914882"/>
            <a:ext cx="7578414" cy="6139712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1632930" y="8256590"/>
            <a:ext cx="831273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1AF5F5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787219" y="9515172"/>
            <a:ext cx="914400" cy="914400"/>
          </a:xfrm>
          <a:prstGeom prst="wedgeRectCallout">
            <a:avLst>
              <a:gd name="adj1" fmla="val 264445"/>
              <a:gd name="adj2" fmla="val 71805"/>
            </a:avLst>
          </a:prstGeom>
          <a:solidFill>
            <a:srgbClr val="8AE28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749533" y="11006007"/>
            <a:ext cx="914400" cy="914400"/>
          </a:xfrm>
          <a:prstGeom prst="wedgeRectCallout">
            <a:avLst>
              <a:gd name="adj1" fmla="val 131112"/>
              <a:gd name="adj2" fmla="val -31529"/>
            </a:avLst>
          </a:prstGeom>
          <a:solidFill>
            <a:srgbClr val="074AB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1388241" y="12137339"/>
            <a:ext cx="914400" cy="914400"/>
          </a:xfrm>
          <a:prstGeom prst="wedgeRectCallout">
            <a:avLst>
              <a:gd name="adj1" fmla="val 251112"/>
              <a:gd name="adj2" fmla="val 25138"/>
            </a:avLst>
          </a:prstGeom>
          <a:solidFill>
            <a:srgbClr val="A589A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105633" y="7955001"/>
            <a:ext cx="914400" cy="914400"/>
          </a:xfrm>
          <a:prstGeom prst="wedgeRectCallout">
            <a:avLst>
              <a:gd name="adj1" fmla="val -53889"/>
              <a:gd name="adj2" fmla="val 210139"/>
            </a:avLst>
          </a:prstGeom>
          <a:solidFill>
            <a:srgbClr val="C9C97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14801254" y="7401383"/>
            <a:ext cx="914400" cy="914400"/>
          </a:xfrm>
          <a:prstGeom prst="wedgeRectCallout">
            <a:avLst>
              <a:gd name="adj1" fmla="val -165555"/>
              <a:gd name="adj2" fmla="val 120138"/>
            </a:avLst>
          </a:prstGeom>
          <a:solidFill>
            <a:srgbClr val="AB6DC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7152117" y="9179889"/>
            <a:ext cx="914400" cy="914400"/>
          </a:xfrm>
          <a:prstGeom prst="wedgeRectCallout">
            <a:avLst>
              <a:gd name="adj1" fmla="val -195555"/>
              <a:gd name="adj2" fmla="val -29862"/>
            </a:avLst>
          </a:prstGeom>
          <a:solidFill>
            <a:srgbClr val="679242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6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17152117" y="10408888"/>
            <a:ext cx="914400" cy="914400"/>
          </a:xfrm>
          <a:prstGeom prst="wedgeRectCallout">
            <a:avLst>
              <a:gd name="adj1" fmla="val -165555"/>
              <a:gd name="adj2" fmla="val -86529"/>
            </a:avLst>
          </a:prstGeom>
          <a:solidFill>
            <a:srgbClr val="7F707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8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16626648" y="11692968"/>
            <a:ext cx="914400" cy="914400"/>
          </a:xfrm>
          <a:prstGeom prst="wedgeRectCallout">
            <a:avLst>
              <a:gd name="adj1" fmla="val -190555"/>
              <a:gd name="adj2" fmla="val -128195"/>
            </a:avLst>
          </a:prstGeom>
          <a:solidFill>
            <a:srgbClr val="8497CA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9</a:t>
            </a:r>
            <a:endParaRPr lang="en-US" dirty="0"/>
          </a:p>
        </p:txBody>
      </p:sp>
      <p:sp>
        <p:nvSpPr>
          <p:cNvPr id="41" name="Rectangular Callout 40"/>
          <p:cNvSpPr/>
          <p:nvPr/>
        </p:nvSpPr>
        <p:spPr>
          <a:xfrm>
            <a:off x="15442062" y="12617351"/>
            <a:ext cx="914400" cy="914400"/>
          </a:xfrm>
          <a:prstGeom prst="wedgeRectCallout">
            <a:avLst>
              <a:gd name="adj1" fmla="val -243888"/>
              <a:gd name="adj2" fmla="val -264862"/>
            </a:avLst>
          </a:prstGeom>
          <a:solidFill>
            <a:srgbClr val="C56677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10</a:t>
            </a:r>
            <a:endParaRPr lang="en-US" dirty="0"/>
          </a:p>
        </p:txBody>
      </p:sp>
      <p:sp>
        <p:nvSpPr>
          <p:cNvPr id="42" name="Rectangular Callout 41"/>
          <p:cNvSpPr/>
          <p:nvPr/>
        </p:nvSpPr>
        <p:spPr>
          <a:xfrm>
            <a:off x="14055586" y="12826835"/>
            <a:ext cx="914400" cy="914400"/>
          </a:xfrm>
          <a:prstGeom prst="wedgeRectCallout">
            <a:avLst>
              <a:gd name="adj1" fmla="val -120555"/>
              <a:gd name="adj2" fmla="val -134862"/>
            </a:avLst>
          </a:prstGeom>
          <a:solidFill>
            <a:srgbClr val="AC873B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336875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390389" y="16788373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" name="Curved Right Arrow 3"/>
          <p:cNvSpPr/>
          <p:nvPr/>
        </p:nvSpPr>
        <p:spPr>
          <a:xfrm>
            <a:off x="483599" y="3641548"/>
            <a:ext cx="1617149" cy="4751364"/>
          </a:xfrm>
          <a:prstGeom prst="curved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>
            <a:off x="16356462" y="3482158"/>
            <a:ext cx="1752839" cy="4955498"/>
          </a:xfrm>
          <a:prstGeom prst="curvedLef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972940" y="12755"/>
            <a:ext cx="7073843" cy="5820817"/>
            <a:chOff x="5671117" y="12755"/>
            <a:chExt cx="7073843" cy="5820817"/>
          </a:xfrm>
        </p:grpSpPr>
        <p:grpSp>
          <p:nvGrpSpPr>
            <p:cNvPr id="6" name="Group 5"/>
            <p:cNvGrpSpPr/>
            <p:nvPr/>
          </p:nvGrpSpPr>
          <p:grpSpPr>
            <a:xfrm>
              <a:off x="5671117" y="860993"/>
              <a:ext cx="7073843" cy="4972579"/>
              <a:chOff x="882303" y="3774025"/>
              <a:chExt cx="9311253" cy="605797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27"/>
              <a:stretch/>
            </p:blipFill>
            <p:spPr>
              <a:xfrm>
                <a:off x="1218251" y="3774025"/>
                <a:ext cx="8220982" cy="60579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161426" y="8943008"/>
                <a:ext cx="4265563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9360156">
                <a:off x="6143996" y="7723733"/>
                <a:ext cx="4049560" cy="7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2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-913929" y="6162352"/>
                <a:ext cx="4362200" cy="7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3F793D"/>
                    </a:solidFill>
                  </a:rPr>
                  <a:t>Eigenvector 3</a:t>
                </a:r>
              </a:p>
            </p:txBody>
          </p:sp>
        </p:grpSp>
        <p:sp>
          <p:nvSpPr>
            <p:cNvPr id="28" name="Teardrop 27"/>
            <p:cNvSpPr>
              <a:spLocks noChangeAspect="1"/>
            </p:cNvSpPr>
            <p:nvPr/>
          </p:nvSpPr>
          <p:spPr>
            <a:xfrm rot="5400000">
              <a:off x="5921313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B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24454" y="6046493"/>
            <a:ext cx="15170013" cy="995422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3F793D"/>
                </a:solidFill>
              </a:rPr>
              <a:t>MetaTracts projected on top three eigenvectors and clustered into 2.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73456" y="12755"/>
            <a:ext cx="5011585" cy="5723328"/>
            <a:chOff x="630556" y="12755"/>
            <a:chExt cx="5011585" cy="57233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6" y="594719"/>
              <a:ext cx="5011585" cy="3967886"/>
            </a:xfrm>
            <a:prstGeom prst="rect">
              <a:avLst/>
            </a:prstGeom>
          </p:spPr>
        </p:pic>
        <p:sp>
          <p:nvSpPr>
            <p:cNvPr id="29" name="Teardrop 28"/>
            <p:cNvSpPr>
              <a:spLocks noChangeAspect="1"/>
            </p:cNvSpPr>
            <p:nvPr/>
          </p:nvSpPr>
          <p:spPr>
            <a:xfrm rot="5400000">
              <a:off x="625529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1825" y="4658866"/>
              <a:ext cx="3707876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1</a:t>
              </a:r>
            </a:p>
          </p:txBody>
        </p:sp>
        <p:sp>
          <p:nvSpPr>
            <p:cNvPr id="38" name="Rounded Rectangular Callout 37"/>
            <p:cNvSpPr/>
            <p:nvPr/>
          </p:nvSpPr>
          <p:spPr>
            <a:xfrm>
              <a:off x="630556" y="4690272"/>
              <a:ext cx="822960" cy="1014407"/>
            </a:xfrm>
            <a:prstGeom prst="wedgeRoundRectCallout">
              <a:avLst>
                <a:gd name="adj1" fmla="val 60141"/>
                <a:gd name="adj2" fmla="val -206139"/>
                <a:gd name="adj3" fmla="val 16667"/>
              </a:avLst>
            </a:prstGeom>
            <a:solidFill>
              <a:srgbClr val="05314B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3034683" y="12755"/>
            <a:ext cx="5012789" cy="5723328"/>
            <a:chOff x="12882283" y="12755"/>
            <a:chExt cx="5012789" cy="57233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283" y="594719"/>
              <a:ext cx="5012789" cy="4194801"/>
            </a:xfrm>
            <a:prstGeom prst="rect">
              <a:avLst/>
            </a:prstGeom>
          </p:spPr>
        </p:pic>
        <p:sp>
          <p:nvSpPr>
            <p:cNvPr id="26" name="Teardrop 25"/>
            <p:cNvSpPr>
              <a:spLocks noChangeAspect="1"/>
            </p:cNvSpPr>
            <p:nvPr/>
          </p:nvSpPr>
          <p:spPr>
            <a:xfrm rot="5400000">
              <a:off x="12877256" y="17782"/>
              <a:ext cx="1105808" cy="1095753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3826906" y="4658866"/>
              <a:ext cx="2828317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3F793D"/>
                  </a:solidFill>
                </a:rPr>
                <a:t>MetaTracts in </a:t>
              </a:r>
            </a:p>
            <a:p>
              <a:r>
                <a:rPr lang="en-US" sz="3200" b="1" dirty="0" smtClean="0">
                  <a:solidFill>
                    <a:srgbClr val="3F793D"/>
                  </a:solidFill>
                </a:rPr>
                <a:t>cluster 2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37" y="7265790"/>
            <a:ext cx="6462126" cy="59702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4613647" y="12062551"/>
            <a:ext cx="8297212" cy="63699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6" y="6984434"/>
            <a:ext cx="6623884" cy="5366392"/>
          </a:xfrm>
          <a:prstGeom prst="rect">
            <a:avLst/>
          </a:prstGeom>
        </p:spPr>
      </p:pic>
      <p:sp>
        <p:nvSpPr>
          <p:cNvPr id="43" name="Teardrop 42"/>
          <p:cNvSpPr>
            <a:spLocks noChangeAspect="1"/>
          </p:cNvSpPr>
          <p:nvPr/>
        </p:nvSpPr>
        <p:spPr>
          <a:xfrm rot="5400000">
            <a:off x="3207972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45" name="Teardrop 44"/>
          <p:cNvSpPr>
            <a:spLocks noChangeAspect="1"/>
          </p:cNvSpPr>
          <p:nvPr/>
        </p:nvSpPr>
        <p:spPr>
          <a:xfrm rot="5400000">
            <a:off x="10606105" y="74064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E</a:t>
            </a:r>
          </a:p>
        </p:txBody>
      </p:sp>
      <p:sp>
        <p:nvSpPr>
          <p:cNvPr id="46" name="Teardrop 45"/>
          <p:cNvSpPr>
            <a:spLocks noChangeAspect="1"/>
          </p:cNvSpPr>
          <p:nvPr/>
        </p:nvSpPr>
        <p:spPr>
          <a:xfrm rot="5400000">
            <a:off x="11667203" y="17159227"/>
            <a:ext cx="1105808" cy="1095753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7" name="Arc 6"/>
          <p:cNvSpPr/>
          <p:nvPr/>
        </p:nvSpPr>
        <p:spPr>
          <a:xfrm>
            <a:off x="133350" y="3736974"/>
            <a:ext cx="3304596" cy="4932401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14804705" y="3651250"/>
            <a:ext cx="3304596" cy="4586382"/>
          </a:xfrm>
          <a:prstGeom prst="arc">
            <a:avLst>
              <a:gd name="adj1" fmla="val 5803093"/>
              <a:gd name="adj2" fmla="val 15627562"/>
            </a:avLst>
          </a:prstGeom>
          <a:ln w="254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485633" y="8169306"/>
            <a:ext cx="822960" cy="1280160"/>
            <a:chOff x="2399908" y="8356929"/>
            <a:chExt cx="822960" cy="1280160"/>
          </a:xfrm>
        </p:grpSpPr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399908" y="8356929"/>
              <a:ext cx="822960" cy="822960"/>
            </a:xfrm>
            <a:prstGeom prst="ellipse">
              <a:avLst/>
            </a:prstGeom>
            <a:solidFill>
              <a:srgbClr val="1AF5F5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1</a:t>
              </a:r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Connector 8"/>
            <p:cNvCxnSpPr>
              <a:stCxn id="22" idx="4"/>
            </p:cNvCxnSpPr>
            <p:nvPr/>
          </p:nvCxnSpPr>
          <p:spPr>
            <a:xfrm>
              <a:off x="2811388" y="9179889"/>
              <a:ext cx="0" cy="45720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01494" y="9679974"/>
            <a:ext cx="1489256" cy="822960"/>
            <a:chOff x="787219" y="9867597"/>
            <a:chExt cx="1489256" cy="822960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787219" y="9867597"/>
              <a:ext cx="822960" cy="822960"/>
            </a:xfrm>
            <a:prstGeom prst="ellipse">
              <a:avLst/>
            </a:prstGeom>
            <a:solidFill>
              <a:srgbClr val="8AE28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2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23" idx="6"/>
            </p:cNvCxnSpPr>
            <p:nvPr/>
          </p:nvCxnSpPr>
          <p:spPr>
            <a:xfrm>
              <a:off x="1610179" y="10279077"/>
              <a:ext cx="666296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159006" y="10880427"/>
            <a:ext cx="1031744" cy="1098924"/>
            <a:chOff x="1244731" y="11182350"/>
            <a:chExt cx="1031744" cy="109892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1244731" y="11458314"/>
              <a:ext cx="822960" cy="822960"/>
            </a:xfrm>
            <a:prstGeom prst="ellipse">
              <a:avLst/>
            </a:prstGeom>
            <a:solidFill>
              <a:srgbClr val="074AB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>
              <a:stCxn id="24" idx="7"/>
            </p:cNvCxnSpPr>
            <p:nvPr/>
          </p:nvCxnSpPr>
          <p:spPr>
            <a:xfrm flipV="1">
              <a:off x="1947171" y="11182350"/>
              <a:ext cx="329304" cy="396484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369647" y="12153437"/>
            <a:ext cx="1002203" cy="1070676"/>
            <a:chOff x="2855422" y="12826835"/>
            <a:chExt cx="1002203" cy="1070676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855422" y="13074551"/>
              <a:ext cx="822960" cy="822960"/>
            </a:xfrm>
            <a:prstGeom prst="ellipse">
              <a:avLst/>
            </a:prstGeom>
            <a:solidFill>
              <a:srgbClr val="A589A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>
              <a:stCxn id="25" idx="7"/>
            </p:cNvCxnSpPr>
            <p:nvPr/>
          </p:nvCxnSpPr>
          <p:spPr>
            <a:xfrm flipV="1">
              <a:off x="3557862" y="12826835"/>
              <a:ext cx="299763" cy="368236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006398" y="8299152"/>
            <a:ext cx="822960" cy="1407489"/>
            <a:chOff x="7806498" y="8686800"/>
            <a:chExt cx="822960" cy="1407489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C9C97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4227593" y="7470935"/>
            <a:ext cx="1739521" cy="1696897"/>
            <a:chOff x="13884693" y="7201358"/>
            <a:chExt cx="1739521" cy="1696897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4801254" y="7201358"/>
              <a:ext cx="822960" cy="822960"/>
            </a:xfrm>
            <a:prstGeom prst="ellipse">
              <a:avLst/>
            </a:prstGeom>
            <a:solidFill>
              <a:srgbClr val="AB6D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>
              <a:endCxn id="32" idx="3"/>
            </p:cNvCxnSpPr>
            <p:nvPr/>
          </p:nvCxnSpPr>
          <p:spPr>
            <a:xfrm flipV="1">
              <a:off x="13884693" y="7903798"/>
              <a:ext cx="1037081" cy="994457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16265022" y="8877966"/>
            <a:ext cx="1710055" cy="822960"/>
            <a:chOff x="16265022" y="8979864"/>
            <a:chExt cx="1710055" cy="822960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7152117" y="8979864"/>
              <a:ext cx="822960" cy="822960"/>
            </a:xfrm>
            <a:prstGeom prst="ellipse">
              <a:avLst/>
            </a:prstGeom>
            <a:solidFill>
              <a:srgbClr val="67924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6</a:t>
              </a:r>
              <a:endParaRPr lang="en-US" dirty="0"/>
            </a:p>
          </p:txBody>
        </p:sp>
        <p:cxnSp>
          <p:nvCxnSpPr>
            <p:cNvPr id="71" name="Straight Connector 70"/>
            <p:cNvCxnSpPr>
              <a:endCxn id="35" idx="2"/>
            </p:cNvCxnSpPr>
            <p:nvPr/>
          </p:nvCxnSpPr>
          <p:spPr>
            <a:xfrm>
              <a:off x="16265022" y="9391344"/>
              <a:ext cx="88709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16116300" y="9963816"/>
            <a:ext cx="1858777" cy="1137559"/>
            <a:chOff x="16116300" y="9894264"/>
            <a:chExt cx="1858777" cy="113755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7152117" y="10208863"/>
              <a:ext cx="822960" cy="822960"/>
            </a:xfrm>
            <a:prstGeom prst="ellipse">
              <a:avLst/>
            </a:prstGeom>
            <a:solidFill>
              <a:srgbClr val="7F707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8</a:t>
              </a:r>
              <a:endParaRPr lang="en-US" dirty="0"/>
            </a:p>
          </p:txBody>
        </p:sp>
        <p:cxnSp>
          <p:nvCxnSpPr>
            <p:cNvPr id="74" name="Straight Connector 73"/>
            <p:cNvCxnSpPr>
              <a:endCxn id="36" idx="1"/>
            </p:cNvCxnSpPr>
            <p:nvPr/>
          </p:nvCxnSpPr>
          <p:spPr>
            <a:xfrm>
              <a:off x="16116300" y="9894264"/>
              <a:ext cx="1156337" cy="43511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15470637" y="10775652"/>
            <a:ext cx="2007546" cy="1524078"/>
            <a:chOff x="15442062" y="10791825"/>
            <a:chExt cx="2007546" cy="1524078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6626648" y="11492943"/>
              <a:ext cx="822960" cy="822960"/>
            </a:xfrm>
            <a:prstGeom prst="ellipse">
              <a:avLst/>
            </a:prstGeom>
            <a:solidFill>
              <a:srgbClr val="8497C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9</a:t>
              </a:r>
              <a:endParaRPr lang="en-US" dirty="0"/>
            </a:p>
          </p:txBody>
        </p:sp>
        <p:cxnSp>
          <p:nvCxnSpPr>
            <p:cNvPr id="78" name="Straight Connector 77"/>
            <p:cNvCxnSpPr>
              <a:stCxn id="37" idx="1"/>
            </p:cNvCxnSpPr>
            <p:nvPr/>
          </p:nvCxnSpPr>
          <p:spPr>
            <a:xfrm flipH="1" flipV="1">
              <a:off x="15442062" y="10791825"/>
              <a:ext cx="1305106" cy="82163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14475808" y="10594677"/>
            <a:ext cx="1797956" cy="2389659"/>
            <a:chOff x="14475808" y="10868025"/>
            <a:chExt cx="1797956" cy="2389659"/>
          </a:xfrm>
        </p:grpSpPr>
        <p:grpSp>
          <p:nvGrpSpPr>
            <p:cNvPr id="85" name="Group 84"/>
            <p:cNvGrpSpPr/>
            <p:nvPr/>
          </p:nvGrpSpPr>
          <p:grpSpPr>
            <a:xfrm>
              <a:off x="15450804" y="12434724"/>
              <a:ext cx="822960" cy="822960"/>
              <a:chOff x="15450804" y="12634749"/>
              <a:chExt cx="822960" cy="822960"/>
            </a:xfrm>
          </p:grpSpPr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15450804" y="12634749"/>
                <a:ext cx="822960" cy="822960"/>
              </a:xfrm>
              <a:prstGeom prst="ellipse">
                <a:avLst/>
              </a:prstGeom>
              <a:solidFill>
                <a:srgbClr val="C56677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5484617" y="12661509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 smtClean="0">
                    <a:solidFill>
                      <a:schemeClr val="bg1"/>
                    </a:solidFill>
                  </a:rPr>
                  <a:t>0</a:t>
                </a:r>
                <a:endParaRPr lang="en-US" sz="4000" dirty="0"/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flipH="1" flipV="1">
              <a:off x="14475808" y="10868025"/>
              <a:ext cx="1148406" cy="1593459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3313883" y="11693601"/>
            <a:ext cx="1516254" cy="1385918"/>
            <a:chOff x="13371033" y="12081249"/>
            <a:chExt cx="1516254" cy="1385918"/>
          </a:xfrm>
        </p:grpSpPr>
        <p:grpSp>
          <p:nvGrpSpPr>
            <p:cNvPr id="83" name="Group 82"/>
            <p:cNvGrpSpPr/>
            <p:nvPr/>
          </p:nvGrpSpPr>
          <p:grpSpPr>
            <a:xfrm>
              <a:off x="14064327" y="12644207"/>
              <a:ext cx="822960" cy="822960"/>
              <a:chOff x="14064327" y="12844232"/>
              <a:chExt cx="822960" cy="822960"/>
            </a:xfrm>
          </p:grpSpPr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14064327" y="12844232"/>
                <a:ext cx="822960" cy="822960"/>
              </a:xfrm>
              <a:prstGeom prst="ellipse">
                <a:avLst/>
              </a:prstGeom>
              <a:solidFill>
                <a:srgbClr val="AC873B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4098140" y="12870992"/>
                <a:ext cx="75533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>
                    <a:solidFill>
                      <a:schemeClr val="bg1"/>
                    </a:solidFill>
                  </a:rPr>
                  <a:t>1</a:t>
                </a:r>
                <a:r>
                  <a:rPr lang="ru-RU" sz="4400" dirty="0">
                    <a:solidFill>
                      <a:schemeClr val="bg1"/>
                    </a:solidFill>
                  </a:rPr>
                  <a:t>1</a:t>
                </a:r>
                <a:endParaRPr lang="en-US" sz="4400" dirty="0"/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 flipH="1" flipV="1">
              <a:off x="13371033" y="12081249"/>
              <a:ext cx="727107" cy="72968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6093830" y="9945010"/>
            <a:ext cx="6030900" cy="2334545"/>
            <a:chOff x="5990312" y="10124011"/>
            <a:chExt cx="6030900" cy="2334545"/>
          </a:xfrm>
        </p:grpSpPr>
        <p:grpSp>
          <p:nvGrpSpPr>
            <p:cNvPr id="103" name="Group 102"/>
            <p:cNvGrpSpPr/>
            <p:nvPr/>
          </p:nvGrpSpPr>
          <p:grpSpPr>
            <a:xfrm>
              <a:off x="5990312" y="10124011"/>
              <a:ext cx="6030900" cy="2334545"/>
              <a:chOff x="5586048" y="7511283"/>
              <a:chExt cx="6602607" cy="4932401"/>
            </a:xfrm>
          </p:grpSpPr>
          <p:sp>
            <p:nvSpPr>
              <p:cNvPr id="101" name="Arc 100"/>
              <p:cNvSpPr/>
              <p:nvPr/>
            </p:nvSpPr>
            <p:spPr>
              <a:xfrm>
                <a:off x="8884058" y="7511283"/>
                <a:ext cx="3304597" cy="4932401"/>
              </a:xfrm>
              <a:prstGeom prst="arc">
                <a:avLst>
                  <a:gd name="adj1" fmla="val 10818146"/>
                  <a:gd name="adj2" fmla="val 14766511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flipH="1">
                <a:off x="5586048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25400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 flipH="1">
              <a:off x="8993838" y="10874480"/>
              <a:ext cx="11149" cy="1384727"/>
            </a:xfrm>
            <a:prstGeom prst="line">
              <a:avLst/>
            </a:prstGeom>
            <a:ln w="2540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55"/>
          <p:cNvSpPr/>
          <p:nvPr/>
        </p:nvSpPr>
        <p:spPr>
          <a:xfrm>
            <a:off x="11204602" y="2870636"/>
            <a:ext cx="1830082" cy="501970"/>
          </a:xfrm>
          <a:custGeom>
            <a:avLst/>
            <a:gdLst>
              <a:gd name="connsiteX0" fmla="*/ 0 w 2852057"/>
              <a:gd name="connsiteY0" fmla="*/ 1288173 h 1288173"/>
              <a:gd name="connsiteX1" fmla="*/ 1872342 w 2852057"/>
              <a:gd name="connsiteY1" fmla="*/ 199601 h 1288173"/>
              <a:gd name="connsiteX2" fmla="*/ 2852057 w 2852057"/>
              <a:gd name="connsiteY2" fmla="*/ 3658 h 128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2057" h="1288173">
                <a:moveTo>
                  <a:pt x="0" y="1288173"/>
                </a:moveTo>
                <a:cubicBezTo>
                  <a:pt x="698499" y="850930"/>
                  <a:pt x="1396999" y="413687"/>
                  <a:pt x="1872342" y="199601"/>
                </a:cubicBezTo>
                <a:cubicBezTo>
                  <a:pt x="2347685" y="-14485"/>
                  <a:pt x="2599871" y="-5414"/>
                  <a:pt x="2852057" y="3658"/>
                </a:cubicBezTo>
              </a:path>
            </a:pathLst>
          </a:custGeom>
          <a:noFill/>
          <a:ln w="254000">
            <a:solidFill>
              <a:srgbClr val="238B4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/>
          <p:nvPr/>
        </p:nvSpPr>
        <p:spPr>
          <a:xfrm>
            <a:off x="4926485" y="1630173"/>
            <a:ext cx="3495959" cy="3393723"/>
          </a:xfrm>
          <a:prstGeom prst="arc">
            <a:avLst>
              <a:gd name="adj1" fmla="val 14713049"/>
              <a:gd name="adj2" fmla="val 142934"/>
            </a:avLst>
          </a:prstGeom>
          <a:ln w="254000">
            <a:solidFill>
              <a:srgbClr val="238B4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4"/>
          <a:stretch/>
        </p:blipFill>
        <p:spPr>
          <a:xfrm>
            <a:off x="782017" y="1951009"/>
            <a:ext cx="16655602" cy="13467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12" y="287932"/>
            <a:ext cx="8559446" cy="7786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409617" y="6339507"/>
            <a:ext cx="948194" cy="931258"/>
          </a:xfrm>
          <a:prstGeom prst="ellipse">
            <a:avLst/>
          </a:prstGeom>
          <a:solidFill>
            <a:srgbClr val="7ED97A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338612" y="5188641"/>
            <a:ext cx="948194" cy="931258"/>
          </a:xfrm>
          <a:prstGeom prst="ellipse">
            <a:avLst/>
          </a:prstGeom>
          <a:solidFill>
            <a:srgbClr val="065EEB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10898058" y="2652401"/>
            <a:ext cx="948194" cy="931258"/>
          </a:xfrm>
          <a:prstGeom prst="ellipse">
            <a:avLst/>
          </a:prstGeom>
          <a:solidFill>
            <a:srgbClr val="D2D27A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</a:p>
        </p:txBody>
      </p:sp>
      <p:sp>
        <p:nvSpPr>
          <p:cNvPr id="7" name="Oval 6"/>
          <p:cNvSpPr/>
          <p:nvPr/>
        </p:nvSpPr>
        <p:spPr>
          <a:xfrm>
            <a:off x="4502541" y="7279386"/>
            <a:ext cx="948194" cy="931258"/>
          </a:xfrm>
          <a:prstGeom prst="ellipse">
            <a:avLst/>
          </a:prstGeom>
          <a:solidFill>
            <a:srgbClr val="CEAACF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3957460" y="1258648"/>
            <a:ext cx="948194" cy="931258"/>
          </a:xfrm>
          <a:prstGeom prst="ellipse">
            <a:avLst/>
          </a:prstGeom>
          <a:solidFill>
            <a:srgbClr val="0DE3E3"/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15" name="Oval 14"/>
          <p:cNvSpPr/>
          <p:nvPr/>
        </p:nvSpPr>
        <p:spPr>
          <a:xfrm>
            <a:off x="3029884" y="14197181"/>
            <a:ext cx="948194" cy="931258"/>
          </a:xfrm>
          <a:prstGeom prst="ellipse">
            <a:avLst/>
          </a:prstGeom>
          <a:solidFill>
            <a:srgbClr val="89698A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259327" y="14227048"/>
            <a:ext cx="948194" cy="931258"/>
          </a:xfrm>
          <a:prstGeom prst="ellipse">
            <a:avLst/>
          </a:prstGeom>
          <a:solidFill>
            <a:srgbClr val="04349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423961" y="14197181"/>
            <a:ext cx="948194" cy="931258"/>
          </a:xfrm>
          <a:prstGeom prst="ellipse">
            <a:avLst/>
          </a:prstGeom>
          <a:solidFill>
            <a:srgbClr val="0B9191">
              <a:alpha val="3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13341644" y="14208249"/>
            <a:ext cx="948194" cy="931258"/>
          </a:xfrm>
          <a:prstGeom prst="ellipse">
            <a:avLst/>
          </a:prstGeom>
          <a:solidFill>
            <a:srgbClr val="4486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800485" y="14227048"/>
            <a:ext cx="948194" cy="931258"/>
          </a:xfrm>
          <a:prstGeom prst="ellipse">
            <a:avLst/>
          </a:prstGeom>
          <a:solidFill>
            <a:srgbClr val="808043">
              <a:alpha val="40000"/>
            </a:srgbClr>
          </a:solidFill>
          <a:ln w="76200">
            <a:solidFill>
              <a:srgbClr val="0531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5182" y="15498040"/>
            <a:ext cx="14177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F793D"/>
                </a:solidFill>
              </a:rPr>
              <a:t>X Axis : Fiber Bundle clusters </a:t>
            </a:r>
            <a:r>
              <a:rPr lang="en-US" sz="4000" b="1" dirty="0" smtClean="0">
                <a:solidFill>
                  <a:srgbClr val="3F793D"/>
                </a:solidFill>
              </a:rPr>
              <a:t>of</a:t>
            </a:r>
            <a:r>
              <a:rPr lang="en-US" sz="3200" b="1" dirty="0" smtClean="0">
                <a:solidFill>
                  <a:srgbClr val="3F793D"/>
                </a:solidFill>
              </a:rPr>
              <a:t> orientation A.  Unit for length is unit cube length.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12"/>
          <a:stretch/>
        </p:blipFill>
        <p:spPr>
          <a:xfrm>
            <a:off x="816199" y="16178428"/>
            <a:ext cx="16655602" cy="952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9940327" y="3084502"/>
            <a:ext cx="957731" cy="499157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900887" y="1951009"/>
            <a:ext cx="952961" cy="638660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1"/>
          </p:cNvCxnSpPr>
          <p:nvPr/>
        </p:nvCxnSpPr>
        <p:spPr>
          <a:xfrm flipH="1" flipV="1">
            <a:off x="6896470" y="5188641"/>
            <a:ext cx="652007" cy="1287246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06151" y="6475887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30787" y="4388441"/>
            <a:ext cx="371216" cy="839708"/>
          </a:xfrm>
          <a:prstGeom prst="line">
            <a:avLst/>
          </a:prstGeom>
          <a:ln w="73025">
            <a:solidFill>
              <a:srgbClr val="053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37294" y="8579462"/>
            <a:ext cx="8525653" cy="5515952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22145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75096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02578" y="1113252"/>
            <a:ext cx="6400800" cy="6577900"/>
          </a:xfrm>
          <a:prstGeom prst="rect">
            <a:avLst/>
          </a:prstGeom>
          <a:ln w="127000">
            <a:solidFill>
              <a:srgbClr val="238B45"/>
            </a:solidFill>
          </a:ln>
        </p:spPr>
      </p:pic>
      <p:sp>
        <p:nvSpPr>
          <p:cNvPr id="44" name="Freeform 43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ardrop 24"/>
          <p:cNvSpPr>
            <a:spLocks noChangeAspect="1"/>
          </p:cNvSpPr>
          <p:nvPr/>
        </p:nvSpPr>
        <p:spPr>
          <a:xfrm rot="5400000">
            <a:off x="9818564" y="39158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39" y="652991"/>
            <a:ext cx="8890578" cy="7875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54272" y="6867111"/>
            <a:ext cx="5320077" cy="9059106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9824" y="8734895"/>
            <a:ext cx="8225577" cy="5321808"/>
          </a:xfrm>
          <a:prstGeom prst="rect">
            <a:avLst/>
          </a:prstGeom>
          <a:ln w="127000">
            <a:solidFill>
              <a:srgbClr val="B2E2E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72262" y="4428300"/>
            <a:ext cx="3537436" cy="346843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3492572" y="896180"/>
            <a:ext cx="3367749" cy="7556403"/>
            <a:chOff x="3492572" y="896180"/>
            <a:chExt cx="3367749" cy="7556403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92572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6847955" y="896180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492572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592467" y="-1728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19" name="Teardrop 18"/>
          <p:cNvSpPr>
            <a:spLocks noChangeAspect="1"/>
          </p:cNvSpPr>
          <p:nvPr/>
        </p:nvSpPr>
        <p:spPr>
          <a:xfrm rot="5400000">
            <a:off x="1592467" y="794061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24" name="Teardrop 23"/>
          <p:cNvSpPr>
            <a:spLocks noChangeAspect="1"/>
          </p:cNvSpPr>
          <p:nvPr/>
        </p:nvSpPr>
        <p:spPr>
          <a:xfrm rot="5400000">
            <a:off x="9689514" y="7948082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53236" y="1576379"/>
            <a:ext cx="8709077" cy="5554659"/>
            <a:chOff x="853236" y="1576379"/>
            <a:chExt cx="8709077" cy="5554659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74677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8029753" y="6818843"/>
              <a:ext cx="1360171" cy="312195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 rot="585327">
              <a:off x="853236" y="1576379"/>
              <a:ext cx="5321110" cy="1015663"/>
            </a:xfrm>
            <a:prstGeom prst="rect">
              <a:avLst/>
            </a:prstGeom>
            <a:noFill/>
            <a:ln cap="rnd">
              <a:noFill/>
              <a:round/>
            </a:ln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368206" y="54806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sp>
        <p:nvSpPr>
          <p:cNvPr id="48" name="TextBox 47"/>
          <p:cNvSpPr txBox="1"/>
          <p:nvPr/>
        </p:nvSpPr>
        <p:spPr>
          <a:xfrm rot="1162722">
            <a:off x="6804830" y="5845268"/>
            <a:ext cx="1721967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70000"/>
                </a:solidFill>
              </a:rPr>
              <a:t>X axis</a:t>
            </a:r>
            <a:endParaRPr lang="en-US" b="1" dirty="0">
              <a:solidFill>
                <a:srgbClr val="E7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66598" y="5629"/>
            <a:ext cx="7304571" cy="10099191"/>
            <a:chOff x="9666598" y="413283"/>
            <a:chExt cx="7304571" cy="10099191"/>
          </a:xfrm>
        </p:grpSpPr>
        <p:sp>
          <p:nvSpPr>
            <p:cNvPr id="44" name="Freeform 43"/>
            <p:cNvSpPr/>
            <p:nvPr/>
          </p:nvSpPr>
          <p:spPr>
            <a:xfrm>
              <a:off x="10232230" y="7719782"/>
              <a:ext cx="6738939" cy="2792692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39132 w 6689558"/>
                <a:gd name="connsiteY0" fmla="*/ 2464341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39132 w 6689558"/>
                <a:gd name="connsiteY4" fmla="*/ 2464341 h 2478505"/>
                <a:gd name="connsiteX0" fmla="*/ 2891856 w 6689558"/>
                <a:gd name="connsiteY0" fmla="*/ 2414849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891856 w 6689558"/>
                <a:gd name="connsiteY4" fmla="*/ 2414849 h 2478505"/>
                <a:gd name="connsiteX0" fmla="*/ 2901311 w 6689558"/>
                <a:gd name="connsiteY0" fmla="*/ 2419798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01311 w 6689558"/>
                <a:gd name="connsiteY4" fmla="*/ 2419798 h 2478505"/>
                <a:gd name="connsiteX0" fmla="*/ 2901311 w 6689558"/>
                <a:gd name="connsiteY0" fmla="*/ 2419798 h 2421590"/>
                <a:gd name="connsiteX1" fmla="*/ 0 w 6689558"/>
                <a:gd name="connsiteY1" fmla="*/ 0 h 2421590"/>
                <a:gd name="connsiteX2" fmla="*/ 6689558 w 6689558"/>
                <a:gd name="connsiteY2" fmla="*/ 0 h 2421590"/>
                <a:gd name="connsiteX3" fmla="*/ 3922294 w 6689558"/>
                <a:gd name="connsiteY3" fmla="*/ 2421590 h 2421590"/>
                <a:gd name="connsiteX4" fmla="*/ 2901311 w 6689558"/>
                <a:gd name="connsiteY4" fmla="*/ 2419798 h 2421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89558" h="2421590">
                  <a:moveTo>
                    <a:pt x="2901311" y="2419798"/>
                  </a:moveTo>
                  <a:lnTo>
                    <a:pt x="0" y="0"/>
                  </a:lnTo>
                  <a:lnTo>
                    <a:pt x="6689558" y="0"/>
                  </a:lnTo>
                  <a:lnTo>
                    <a:pt x="3922294" y="2421590"/>
                  </a:lnTo>
                  <a:lnTo>
                    <a:pt x="2901311" y="2419798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02578" y="1113252"/>
              <a:ext cx="6400800" cy="6577900"/>
            </a:xfrm>
            <a:prstGeom prst="rect">
              <a:avLst/>
            </a:prstGeom>
            <a:ln w="127000">
              <a:solidFill>
                <a:srgbClr val="238B45"/>
              </a:solidFill>
            </a:ln>
          </p:spPr>
        </p:pic>
        <p:sp>
          <p:nvSpPr>
            <p:cNvPr id="25" name="Teardrop 24"/>
            <p:cNvSpPr>
              <a:spLocks noChangeAspect="1"/>
            </p:cNvSpPr>
            <p:nvPr/>
          </p:nvSpPr>
          <p:spPr>
            <a:xfrm rot="5400000">
              <a:off x="9689514" y="390367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40" name="Rectangle 39"/>
          <p:cNvSpPr>
            <a:spLocks noChangeAspect="1"/>
          </p:cNvSpPr>
          <p:nvPr/>
        </p:nvSpPr>
        <p:spPr>
          <a:xfrm>
            <a:off x="13209754" y="101048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6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5210505" y="4337158"/>
            <a:ext cx="3555774" cy="3607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65287" y="8565209"/>
            <a:ext cx="8562653" cy="5704909"/>
          </a:xfrm>
          <a:prstGeom prst="rect">
            <a:avLst/>
          </a:prstGeom>
          <a:ln w="127000" cap="sq">
            <a:solidFill>
              <a:srgbClr val="B2E2E2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1243891" y="80318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15984" y="7001500"/>
            <a:ext cx="5661363" cy="8901669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0628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19754" y="896181"/>
            <a:ext cx="3328201" cy="7493861"/>
            <a:chOff x="3519754" y="896181"/>
            <a:chExt cx="3328201" cy="7493861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519754" y="5398013"/>
              <a:ext cx="42438" cy="2992029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35589" y="896181"/>
              <a:ext cx="12366" cy="585743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519754" y="7748635"/>
              <a:ext cx="396840" cy="634968"/>
            </a:xfrm>
            <a:prstGeom prst="line">
              <a:avLst/>
            </a:prstGeom>
            <a:ln w="127000">
              <a:solidFill>
                <a:srgbClr val="66C2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3236" y="1576379"/>
            <a:ext cx="8709077" cy="5590732"/>
            <a:chOff x="853236" y="1576379"/>
            <a:chExt cx="8709077" cy="559073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40358" y="3561148"/>
              <a:ext cx="172389" cy="3605963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79352" y="2351127"/>
              <a:ext cx="45165" cy="1858124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7980187" y="6791185"/>
              <a:ext cx="1360171" cy="312195"/>
            </a:xfrm>
            <a:prstGeom prst="line">
              <a:avLst/>
            </a:prstGeom>
            <a:ln w="127000">
              <a:solidFill>
                <a:srgbClr val="B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 rot="607375">
              <a:off x="853236" y="1576379"/>
              <a:ext cx="532111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B2E2E2"/>
                  </a:solidFill>
                </a:rPr>
                <a:t>X Y </a:t>
              </a:r>
              <a:r>
                <a:rPr lang="en-US" sz="6000" dirty="0">
                  <a:solidFill>
                    <a:srgbClr val="B2E2E2"/>
                  </a:solidFill>
                </a:rPr>
                <a:t>Plane</a:t>
              </a:r>
            </a:p>
          </p:txBody>
        </p:sp>
      </p:grp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1662790" y="39036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720756" y="8182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2864" y="1393559"/>
            <a:ext cx="6035040" cy="6565591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10189830" y="7719782"/>
            <a:ext cx="6689558" cy="2478505"/>
          </a:xfrm>
          <a:custGeom>
            <a:avLst/>
            <a:gdLst>
              <a:gd name="connsiteX0" fmla="*/ 2995863 w 6689558"/>
              <a:gd name="connsiteY0" fmla="*/ 2454442 h 2478505"/>
              <a:gd name="connsiteX1" fmla="*/ 0 w 6689558"/>
              <a:gd name="connsiteY1" fmla="*/ 0 h 2478505"/>
              <a:gd name="connsiteX2" fmla="*/ 6689558 w 6689558"/>
              <a:gd name="connsiteY2" fmla="*/ 0 h 2478505"/>
              <a:gd name="connsiteX3" fmla="*/ 3922294 w 6689558"/>
              <a:gd name="connsiteY3" fmla="*/ 2478505 h 2478505"/>
              <a:gd name="connsiteX4" fmla="*/ 2995863 w 6689558"/>
              <a:gd name="connsiteY4" fmla="*/ 2454442 h 247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9558" h="2478505">
                <a:moveTo>
                  <a:pt x="2995863" y="2454442"/>
                </a:moveTo>
                <a:lnTo>
                  <a:pt x="0" y="0"/>
                </a:lnTo>
                <a:lnTo>
                  <a:pt x="6689558" y="0"/>
                </a:lnTo>
                <a:lnTo>
                  <a:pt x="3922294" y="2478505"/>
                </a:lnTo>
                <a:lnTo>
                  <a:pt x="2995863" y="2454442"/>
                </a:lnTo>
                <a:close/>
              </a:path>
            </a:pathLst>
          </a:custGeom>
          <a:solidFill>
            <a:srgbClr val="66C2A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ardrop 61"/>
          <p:cNvSpPr>
            <a:spLocks noChangeAspect="1"/>
          </p:cNvSpPr>
          <p:nvPr/>
        </p:nvSpPr>
        <p:spPr>
          <a:xfrm rot="5400000">
            <a:off x="9419579" y="947279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840" y="15401510"/>
            <a:ext cx="511563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780" r="535" b="991"/>
          <a:stretch/>
        </p:blipFill>
        <p:spPr>
          <a:xfrm flipV="1">
            <a:off x="300038" y="8802436"/>
            <a:ext cx="8482012" cy="5603937"/>
          </a:xfrm>
          <a:prstGeom prst="rect">
            <a:avLst/>
          </a:prstGeom>
          <a:ln w="127000" cap="flat">
            <a:solidFill>
              <a:srgbClr val="B2E2E2"/>
            </a:solidFill>
            <a:round/>
          </a:ln>
          <a:effectLst/>
        </p:spPr>
      </p:pic>
      <p:sp>
        <p:nvSpPr>
          <p:cNvPr id="15" name="Teardrop 14"/>
          <p:cNvSpPr>
            <a:spLocks noChangeAspect="1"/>
          </p:cNvSpPr>
          <p:nvPr/>
        </p:nvSpPr>
        <p:spPr>
          <a:xfrm rot="5400000">
            <a:off x="783314" y="814616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998" r="1014" b="1623"/>
          <a:stretch/>
        </p:blipFill>
        <p:spPr>
          <a:xfrm rot="5400000">
            <a:off x="10819817" y="7217592"/>
            <a:ext cx="5605272" cy="8772288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sp>
        <p:nvSpPr>
          <p:cNvPr id="21" name="Teardrop 20"/>
          <p:cNvSpPr>
            <a:spLocks noChangeAspect="1"/>
          </p:cNvSpPr>
          <p:nvPr/>
        </p:nvSpPr>
        <p:spPr>
          <a:xfrm rot="5400000">
            <a:off x="9731685" y="817712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761546"/>
            <a:ext cx="8968182" cy="757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619">
            <a:off x="4865597" y="4337158"/>
            <a:ext cx="3555774" cy="360766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132409" y="896181"/>
            <a:ext cx="3383004" cy="7556402"/>
            <a:chOff x="3477317" y="896181"/>
            <a:chExt cx="3383004" cy="7556402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3519755" y="896181"/>
              <a:ext cx="3328200" cy="456437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3477317" y="5460554"/>
              <a:ext cx="42438" cy="2992029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847955" y="896181"/>
              <a:ext cx="12366" cy="585743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3477317" y="7817615"/>
              <a:ext cx="396840" cy="634968"/>
            </a:xfrm>
            <a:prstGeom prst="line">
              <a:avLst/>
            </a:prstGeom>
            <a:ln w="127000" cap="rnd">
              <a:solidFill>
                <a:srgbClr val="66C2A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84604" y="2312986"/>
            <a:ext cx="7232801" cy="4818052"/>
            <a:chOff x="2329512" y="2312986"/>
            <a:chExt cx="7232801" cy="4818052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9389924" y="3525075"/>
              <a:ext cx="172389" cy="3605963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374677" y="2312986"/>
              <a:ext cx="7187636" cy="1212089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2329512" y="2312986"/>
              <a:ext cx="45165" cy="1858124"/>
            </a:xfrm>
            <a:prstGeom prst="line">
              <a:avLst/>
            </a:prstGeom>
            <a:ln w="127000" cap="rnd">
              <a:solidFill>
                <a:srgbClr val="B2E2E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 rot="607375">
            <a:off x="508328" y="1576379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B2E2E2"/>
                </a:solidFill>
              </a:rPr>
              <a:t>X Y </a:t>
            </a:r>
            <a:r>
              <a:rPr lang="en-US" sz="6000" dirty="0">
                <a:solidFill>
                  <a:srgbClr val="B2E2E2"/>
                </a:solidFill>
              </a:rPr>
              <a:t>Plane</a:t>
            </a:r>
          </a:p>
        </p:txBody>
      </p:sp>
      <p:sp>
        <p:nvSpPr>
          <p:cNvPr id="57" name="Teardrop 56"/>
          <p:cNvSpPr>
            <a:spLocks noChangeAspect="1"/>
          </p:cNvSpPr>
          <p:nvPr/>
        </p:nvSpPr>
        <p:spPr>
          <a:xfrm rot="5400000">
            <a:off x="816094" y="12805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3369214" y="200148"/>
            <a:ext cx="5321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66C2A4"/>
                </a:solidFill>
              </a:rPr>
              <a:t>Y Z Plane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396663" y="150971"/>
            <a:ext cx="7431925" cy="9991949"/>
            <a:chOff x="9396663" y="1084495"/>
            <a:chExt cx="7431925" cy="999194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442864" y="1507859"/>
              <a:ext cx="6035040" cy="6565591"/>
            </a:xfrm>
            <a:prstGeom prst="rect">
              <a:avLst/>
            </a:prstGeom>
            <a:ln w="127000">
              <a:solidFill>
                <a:srgbClr val="66C2A4"/>
              </a:solidFill>
            </a:ln>
          </p:spPr>
        </p:pic>
        <p:sp>
          <p:nvSpPr>
            <p:cNvPr id="61" name="Freeform 60"/>
            <p:cNvSpPr/>
            <p:nvPr/>
          </p:nvSpPr>
          <p:spPr>
            <a:xfrm>
              <a:off x="10115550" y="7918450"/>
              <a:ext cx="6713038" cy="3157994"/>
            </a:xfrm>
            <a:custGeom>
              <a:avLst/>
              <a:gdLst>
                <a:gd name="connsiteX0" fmla="*/ 2995863 w 6689558"/>
                <a:gd name="connsiteY0" fmla="*/ 2454442 h 2478505"/>
                <a:gd name="connsiteX1" fmla="*/ 0 w 6689558"/>
                <a:gd name="connsiteY1" fmla="*/ 0 h 2478505"/>
                <a:gd name="connsiteX2" fmla="*/ 6689558 w 6689558"/>
                <a:gd name="connsiteY2" fmla="*/ 0 h 2478505"/>
                <a:gd name="connsiteX3" fmla="*/ 3922294 w 6689558"/>
                <a:gd name="connsiteY3" fmla="*/ 2478505 h 2478505"/>
                <a:gd name="connsiteX4" fmla="*/ 2995863 w 6689558"/>
                <a:gd name="connsiteY4" fmla="*/ 2454442 h 2478505"/>
                <a:gd name="connsiteX0" fmla="*/ 2995863 w 6639316"/>
                <a:gd name="connsiteY0" fmla="*/ 2467660 h 2491723"/>
                <a:gd name="connsiteX1" fmla="*/ 0 w 6639316"/>
                <a:gd name="connsiteY1" fmla="*/ 13218 h 2491723"/>
                <a:gd name="connsiteX2" fmla="*/ 6639316 w 6639316"/>
                <a:gd name="connsiteY2" fmla="*/ 0 h 2491723"/>
                <a:gd name="connsiteX3" fmla="*/ 3922294 w 6639316"/>
                <a:gd name="connsiteY3" fmla="*/ 2491723 h 2491723"/>
                <a:gd name="connsiteX4" fmla="*/ 2995863 w 6639316"/>
                <a:gd name="connsiteY4" fmla="*/ 2467660 h 2491723"/>
                <a:gd name="connsiteX0" fmla="*/ 2995863 w 6639316"/>
                <a:gd name="connsiteY0" fmla="*/ 2467660 h 2467660"/>
                <a:gd name="connsiteX1" fmla="*/ 0 w 6639316"/>
                <a:gd name="connsiteY1" fmla="*/ 13218 h 2467660"/>
                <a:gd name="connsiteX2" fmla="*/ 6639316 w 6639316"/>
                <a:gd name="connsiteY2" fmla="*/ 0 h 2467660"/>
                <a:gd name="connsiteX3" fmla="*/ 4003938 w 6639316"/>
                <a:gd name="connsiteY3" fmla="*/ 2379373 h 2467660"/>
                <a:gd name="connsiteX4" fmla="*/ 2995863 w 6639316"/>
                <a:gd name="connsiteY4" fmla="*/ 2467660 h 2467660"/>
                <a:gd name="connsiteX0" fmla="*/ 2989583 w 6639316"/>
                <a:gd name="connsiteY0" fmla="*/ 2388354 h 2388354"/>
                <a:gd name="connsiteX1" fmla="*/ 0 w 6639316"/>
                <a:gd name="connsiteY1" fmla="*/ 13218 h 2388354"/>
                <a:gd name="connsiteX2" fmla="*/ 6639316 w 6639316"/>
                <a:gd name="connsiteY2" fmla="*/ 0 h 2388354"/>
                <a:gd name="connsiteX3" fmla="*/ 4003938 w 6639316"/>
                <a:gd name="connsiteY3" fmla="*/ 2379373 h 2388354"/>
                <a:gd name="connsiteX4" fmla="*/ 2989583 w 6639316"/>
                <a:gd name="connsiteY4" fmla="*/ 2388354 h 238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316" h="2388354">
                  <a:moveTo>
                    <a:pt x="2989583" y="2388354"/>
                  </a:moveTo>
                  <a:lnTo>
                    <a:pt x="0" y="13218"/>
                  </a:lnTo>
                  <a:lnTo>
                    <a:pt x="6639316" y="0"/>
                  </a:lnTo>
                  <a:lnTo>
                    <a:pt x="4003938" y="2379373"/>
                  </a:lnTo>
                  <a:lnTo>
                    <a:pt x="2989583" y="2388354"/>
                  </a:lnTo>
                  <a:close/>
                </a:path>
              </a:pathLst>
            </a:custGeom>
            <a:solidFill>
              <a:srgbClr val="66C2A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ardrop 61"/>
            <p:cNvSpPr>
              <a:spLocks noChangeAspect="1"/>
            </p:cNvSpPr>
            <p:nvPr/>
          </p:nvSpPr>
          <p:spPr>
            <a:xfrm rot="5400000">
              <a:off x="9419579" y="1061579"/>
              <a:ext cx="1114016" cy="1159847"/>
            </a:xfrm>
            <a:prstGeom prst="teardrop">
              <a:avLst/>
            </a:prstGeom>
            <a:solidFill>
              <a:srgbClr val="238B45"/>
            </a:solidFill>
            <a:ln>
              <a:solidFill>
                <a:schemeClr val="accent1">
                  <a:shade val="50000"/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600" dirty="0"/>
                <a:t>D</a:t>
              </a:r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13190704" y="10142920"/>
            <a:ext cx="917725" cy="914400"/>
          </a:xfrm>
          <a:prstGeom prst="rect">
            <a:avLst/>
          </a:prstGeom>
          <a:noFill/>
          <a:ln w="127000"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9993" y="6892415"/>
            <a:ext cx="1415023" cy="238623"/>
          </a:xfrm>
          <a:prstGeom prst="line">
            <a:avLst/>
          </a:prstGeom>
          <a:ln w="127000" cap="rnd">
            <a:solidFill>
              <a:srgbClr val="B2E2E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4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462" y="3251200"/>
            <a:ext cx="18307235" cy="12041737"/>
            <a:chOff x="229516" y="7880718"/>
            <a:chExt cx="51062329" cy="32710619"/>
          </a:xfrm>
        </p:grpSpPr>
        <p:sp>
          <p:nvSpPr>
            <p:cNvPr id="20" name="Rectangle 19"/>
            <p:cNvSpPr>
              <a:spLocks noChangeAspect="1"/>
            </p:cNvSpPr>
            <p:nvPr/>
          </p:nvSpPr>
          <p:spPr>
            <a:xfrm rot="-2700000">
              <a:off x="37117964" y="25345922"/>
              <a:ext cx="11909405" cy="3687855"/>
            </a:xfrm>
            <a:prstGeom prst="rect">
              <a:avLst/>
            </a:prstGeom>
            <a:solidFill>
              <a:srgbClr val="66C2A4"/>
            </a:solidFill>
            <a:ln w="1270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ight Arrow 2"/>
            <p:cNvSpPr/>
            <p:nvPr/>
          </p:nvSpPr>
          <p:spPr>
            <a:xfrm rot="18781107">
              <a:off x="38283436" y="27793741"/>
              <a:ext cx="6633197" cy="2171700"/>
            </a:xfrm>
            <a:prstGeom prst="rightArrow">
              <a:avLst/>
            </a:prstGeom>
            <a:solidFill>
              <a:srgbClr val="238B45"/>
            </a:solidFill>
            <a:ln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306"/>
            <a:stretch/>
          </p:blipFill>
          <p:spPr>
            <a:xfrm>
              <a:off x="22587471" y="7880718"/>
              <a:ext cx="15271230" cy="20722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0" t="14814" r="26306"/>
            <a:stretch/>
          </p:blipFill>
          <p:spPr>
            <a:xfrm>
              <a:off x="16146420" y="22938570"/>
              <a:ext cx="12088159" cy="176527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3" r="26306"/>
            <a:stretch/>
          </p:blipFill>
          <p:spPr>
            <a:xfrm>
              <a:off x="17786871" y="18107306"/>
              <a:ext cx="15271230" cy="15290567"/>
            </a:xfrm>
            <a:prstGeom prst="rect">
              <a:avLst/>
            </a:prstGeom>
          </p:spPr>
        </p:pic>
        <p:sp>
          <p:nvSpPr>
            <p:cNvPr id="7" name="Rectangle 6"/>
            <p:cNvSpPr>
              <a:spLocks noChangeAspect="1"/>
            </p:cNvSpPr>
            <p:nvPr/>
          </p:nvSpPr>
          <p:spPr>
            <a:xfrm rot="-2700000">
              <a:off x="16152590" y="26248007"/>
              <a:ext cx="16536381" cy="5120640"/>
            </a:xfrm>
            <a:prstGeom prst="rect">
              <a:avLst/>
            </a:prstGeom>
            <a:solidFill>
              <a:srgbClr val="66C2A4">
                <a:alpha val="67000"/>
              </a:srgbClr>
            </a:solidFill>
            <a:ln w="127000">
              <a:solidFill>
                <a:srgbClr val="238B4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557972" y="33691326"/>
              <a:ext cx="2179099" cy="2177432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66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>
              <a:spLocks noChangeAspect="1"/>
            </p:cNvSpPr>
            <p:nvPr/>
          </p:nvSpPr>
          <p:spPr>
            <a:xfrm rot="-3480000">
              <a:off x="24333767" y="15832548"/>
              <a:ext cx="16536381" cy="5120640"/>
            </a:xfrm>
            <a:prstGeom prst="rect">
              <a:avLst/>
            </a:prstGeom>
            <a:solidFill>
              <a:schemeClr val="bg2">
                <a:lumMod val="25000"/>
                <a:alpha val="68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7129524" y="24266800"/>
              <a:ext cx="2179099" cy="217743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7468094" y="22189135"/>
              <a:ext cx="1429129" cy="1428035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211760" y="14843359"/>
              <a:ext cx="14732541" cy="10378321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/>
            <p:cNvSpPr/>
            <p:nvPr/>
          </p:nvSpPr>
          <p:spPr>
            <a:xfrm rot="13514772">
              <a:off x="44853141" y="23808258"/>
              <a:ext cx="1054157" cy="11823250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Left Brace 13"/>
            <p:cNvSpPr/>
            <p:nvPr/>
          </p:nvSpPr>
          <p:spPr>
            <a:xfrm rot="13514772">
              <a:off x="24288318" y="25454978"/>
              <a:ext cx="2701061" cy="13747732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38B4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676850" y="33441507"/>
              <a:ext cx="4794255" cy="2758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Dist</a:t>
              </a:r>
              <a:endParaRPr lang="en-US" sz="6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087180" y="27872895"/>
              <a:ext cx="1960495" cy="5267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 b="1" dirty="0" smtClean="0">
                <a:solidFill>
                  <a:schemeClr val="accent1">
                    <a:lumMod val="50000"/>
                  </a:schemeClr>
                </a:solidFill>
              </a:endParaRPr>
            </a:p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7" name="Left Brace 16"/>
            <p:cNvSpPr/>
            <p:nvPr/>
          </p:nvSpPr>
          <p:spPr>
            <a:xfrm rot="8037431">
              <a:off x="47362873" y="20638579"/>
              <a:ext cx="967710" cy="3179854"/>
            </a:xfrm>
            <a:prstGeom prst="leftBrace">
              <a:avLst>
                <a:gd name="adj1" fmla="val 8333"/>
                <a:gd name="adj2" fmla="val 52127"/>
              </a:avLst>
            </a:prstGeom>
            <a:ln w="127000" cap="sq">
              <a:solidFill>
                <a:schemeClr val="accent1">
                  <a:lumMod val="50000"/>
                </a:schemeClr>
              </a:solidFill>
              <a:head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9028" y="18727125"/>
              <a:ext cx="3828842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2R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182210" y="23713791"/>
              <a:ext cx="3974075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rgbClr val="238B45"/>
                  </a:solidFill>
                </a:rPr>
                <a:t>N</a:t>
              </a:r>
              <a:r>
                <a:rPr lang="en-US" sz="6000" b="1" baseline="-25000" dirty="0" smtClean="0">
                  <a:solidFill>
                    <a:srgbClr val="238B45"/>
                  </a:solidFill>
                </a:rPr>
                <a:t>P</a:t>
              </a: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8242938" y="30576636"/>
              <a:ext cx="1569375" cy="1568174"/>
            </a:xfrm>
            <a:prstGeom prst="ellipse">
              <a:avLst/>
            </a:prstGeom>
            <a:solidFill>
              <a:srgbClr val="238B45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13537" y="29593239"/>
              <a:ext cx="2617628" cy="275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 smtClean="0">
                  <a:solidFill>
                    <a:schemeClr val="accent1">
                      <a:lumMod val="50000"/>
                    </a:schemeClr>
                  </a:solidFill>
                </a:rPr>
                <a:t>C</a:t>
              </a:r>
              <a:r>
                <a:rPr lang="en-US" sz="6000" b="1" baseline="-25000" dirty="0" smtClean="0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2646950" y="13707024"/>
              <a:ext cx="12782151" cy="10668719"/>
            </a:xfrm>
            <a:custGeom>
              <a:avLst/>
              <a:gdLst>
                <a:gd name="connsiteX0" fmla="*/ 7200900 w 22917150"/>
                <a:gd name="connsiteY0" fmla="*/ 0 h 22688550"/>
                <a:gd name="connsiteX1" fmla="*/ 3486150 w 22917150"/>
                <a:gd name="connsiteY1" fmla="*/ 4057650 h 22688550"/>
                <a:gd name="connsiteX2" fmla="*/ 0 w 22917150"/>
                <a:gd name="connsiteY2" fmla="*/ 14058900 h 22688550"/>
                <a:gd name="connsiteX3" fmla="*/ 800100 w 22917150"/>
                <a:gd name="connsiteY3" fmla="*/ 19602450 h 22688550"/>
                <a:gd name="connsiteX4" fmla="*/ 3028950 w 22917150"/>
                <a:gd name="connsiteY4" fmla="*/ 22688550 h 22688550"/>
                <a:gd name="connsiteX5" fmla="*/ 12115800 w 22917150"/>
                <a:gd name="connsiteY5" fmla="*/ 19088100 h 22688550"/>
                <a:gd name="connsiteX6" fmla="*/ 18230850 w 22917150"/>
                <a:gd name="connsiteY6" fmla="*/ 22117050 h 22688550"/>
                <a:gd name="connsiteX7" fmla="*/ 22917150 w 22917150"/>
                <a:gd name="connsiteY7" fmla="*/ 15773400 h 22688550"/>
                <a:gd name="connsiteX8" fmla="*/ 7258050 w 22917150"/>
                <a:gd name="connsiteY8" fmla="*/ 0 h 22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17150" h="22688550">
                  <a:moveTo>
                    <a:pt x="7200900" y="0"/>
                  </a:moveTo>
                  <a:lnTo>
                    <a:pt x="3486150" y="4057650"/>
                  </a:lnTo>
                  <a:lnTo>
                    <a:pt x="0" y="14058900"/>
                  </a:lnTo>
                  <a:lnTo>
                    <a:pt x="800100" y="19602450"/>
                  </a:lnTo>
                  <a:lnTo>
                    <a:pt x="3028950" y="22688550"/>
                  </a:lnTo>
                  <a:lnTo>
                    <a:pt x="12115800" y="19088100"/>
                  </a:lnTo>
                  <a:lnTo>
                    <a:pt x="18230850" y="22117050"/>
                  </a:lnTo>
                  <a:lnTo>
                    <a:pt x="22917150" y="15773400"/>
                  </a:lnTo>
                  <a:lnTo>
                    <a:pt x="725805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61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45"/>
            <p:cNvSpPr>
              <a:spLocks noChangeAspect="1"/>
            </p:cNvSpPr>
            <p:nvPr/>
          </p:nvSpPr>
          <p:spPr>
            <a:xfrm rot="18900000">
              <a:off x="2925336" y="20492369"/>
              <a:ext cx="10009410" cy="4608932"/>
            </a:xfrm>
            <a:custGeom>
              <a:avLst/>
              <a:gdLst>
                <a:gd name="connsiteX0" fmla="*/ 0 w 11909405"/>
                <a:gd name="connsiteY0" fmla="*/ 0 h 3687855"/>
                <a:gd name="connsiteX1" fmla="*/ 11909405 w 11909405"/>
                <a:gd name="connsiteY1" fmla="*/ 0 h 3687855"/>
                <a:gd name="connsiteX2" fmla="*/ 11909405 w 11909405"/>
                <a:gd name="connsiteY2" fmla="*/ 3687855 h 3687855"/>
                <a:gd name="connsiteX3" fmla="*/ 0 w 11909405"/>
                <a:gd name="connsiteY3" fmla="*/ 3687855 h 3687855"/>
                <a:gd name="connsiteX4" fmla="*/ 0 w 11909405"/>
                <a:gd name="connsiteY4" fmla="*/ 0 h 3687855"/>
                <a:gd name="connsiteX0" fmla="*/ 0 w 11909405"/>
                <a:gd name="connsiteY0" fmla="*/ 0 h 3714796"/>
                <a:gd name="connsiteX1" fmla="*/ 11909405 w 11909405"/>
                <a:gd name="connsiteY1" fmla="*/ 0 h 3714796"/>
                <a:gd name="connsiteX2" fmla="*/ 11909405 w 11909405"/>
                <a:gd name="connsiteY2" fmla="*/ 3687855 h 3714796"/>
                <a:gd name="connsiteX3" fmla="*/ 6169435 w 11909405"/>
                <a:gd name="connsiteY3" fmla="*/ 3714796 h 3714796"/>
                <a:gd name="connsiteX4" fmla="*/ 0 w 11909405"/>
                <a:gd name="connsiteY4" fmla="*/ 0 h 3714796"/>
                <a:gd name="connsiteX0" fmla="*/ 0 w 7679705"/>
                <a:gd name="connsiteY0" fmla="*/ 0 h 3741736"/>
                <a:gd name="connsiteX1" fmla="*/ 7679705 w 7679705"/>
                <a:gd name="connsiteY1" fmla="*/ 26940 h 3741736"/>
                <a:gd name="connsiteX2" fmla="*/ 7679705 w 7679705"/>
                <a:gd name="connsiteY2" fmla="*/ 3714795 h 3741736"/>
                <a:gd name="connsiteX3" fmla="*/ 1939735 w 7679705"/>
                <a:gd name="connsiteY3" fmla="*/ 3741736 h 3741736"/>
                <a:gd name="connsiteX4" fmla="*/ 0 w 7679705"/>
                <a:gd name="connsiteY4" fmla="*/ 0 h 374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705" h="3741736">
                  <a:moveTo>
                    <a:pt x="0" y="0"/>
                  </a:moveTo>
                  <a:lnTo>
                    <a:pt x="7679705" y="26940"/>
                  </a:lnTo>
                  <a:lnTo>
                    <a:pt x="7679705" y="3714795"/>
                  </a:lnTo>
                  <a:lnTo>
                    <a:pt x="1939735" y="3741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8B45">
                <a:alpha val="52000"/>
              </a:srgbClr>
            </a:solidFill>
            <a:ln w="127000">
              <a:solidFill>
                <a:srgbClr val="238B45">
                  <a:alpha val="52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7"/>
            <p:cNvSpPr>
              <a:spLocks noChangeAspect="1"/>
            </p:cNvSpPr>
            <p:nvPr/>
          </p:nvSpPr>
          <p:spPr>
            <a:xfrm rot="18120000">
              <a:off x="7509317" y="17943477"/>
              <a:ext cx="6590011" cy="3950116"/>
            </a:xfrm>
            <a:custGeom>
              <a:avLst/>
              <a:gdLst>
                <a:gd name="connsiteX0" fmla="*/ 0 w 16536381"/>
                <a:gd name="connsiteY0" fmla="*/ 0 h 5120640"/>
                <a:gd name="connsiteX1" fmla="*/ 16536381 w 16536381"/>
                <a:gd name="connsiteY1" fmla="*/ 0 h 5120640"/>
                <a:gd name="connsiteX2" fmla="*/ 16536381 w 16536381"/>
                <a:gd name="connsiteY2" fmla="*/ 5120640 h 5120640"/>
                <a:gd name="connsiteX3" fmla="*/ 0 w 16536381"/>
                <a:gd name="connsiteY3" fmla="*/ 5120640 h 5120640"/>
                <a:gd name="connsiteX4" fmla="*/ 0 w 16536381"/>
                <a:gd name="connsiteY4" fmla="*/ 0 h 5120640"/>
                <a:gd name="connsiteX0" fmla="*/ 0 w 16536381"/>
                <a:gd name="connsiteY0" fmla="*/ 12864 h 5133504"/>
                <a:gd name="connsiteX1" fmla="*/ 8576317 w 16536381"/>
                <a:gd name="connsiteY1" fmla="*/ 0 h 5133504"/>
                <a:gd name="connsiteX2" fmla="*/ 16536381 w 16536381"/>
                <a:gd name="connsiteY2" fmla="*/ 5133504 h 5133504"/>
                <a:gd name="connsiteX3" fmla="*/ 0 w 16536381"/>
                <a:gd name="connsiteY3" fmla="*/ 5133504 h 5133504"/>
                <a:gd name="connsiteX4" fmla="*/ 0 w 16536381"/>
                <a:gd name="connsiteY4" fmla="*/ 12864 h 5133504"/>
                <a:gd name="connsiteX0" fmla="*/ 0 w 8576317"/>
                <a:gd name="connsiteY0" fmla="*/ 12864 h 5140729"/>
                <a:gd name="connsiteX1" fmla="*/ 8576317 w 8576317"/>
                <a:gd name="connsiteY1" fmla="*/ 0 h 5140729"/>
                <a:gd name="connsiteX2" fmla="*/ 7465702 w 8576317"/>
                <a:gd name="connsiteY2" fmla="*/ 5140729 h 5140729"/>
                <a:gd name="connsiteX3" fmla="*/ 0 w 8576317"/>
                <a:gd name="connsiteY3" fmla="*/ 5133504 h 5140729"/>
                <a:gd name="connsiteX4" fmla="*/ 0 w 8576317"/>
                <a:gd name="connsiteY4" fmla="*/ 12864 h 514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317" h="5140729">
                  <a:moveTo>
                    <a:pt x="0" y="12864"/>
                  </a:moveTo>
                  <a:lnTo>
                    <a:pt x="8576317" y="0"/>
                  </a:lnTo>
                  <a:lnTo>
                    <a:pt x="7465702" y="5140729"/>
                  </a:lnTo>
                  <a:lnTo>
                    <a:pt x="0" y="5133504"/>
                  </a:lnTo>
                  <a:lnTo>
                    <a:pt x="0" y="12864"/>
                  </a:lnTo>
                  <a:close/>
                </a:path>
              </a:pathLst>
            </a:custGeom>
            <a:solidFill>
              <a:schemeClr val="bg2">
                <a:lumMod val="25000"/>
                <a:alpha val="52000"/>
              </a:schemeClr>
            </a:solidFill>
            <a:ln w="127000">
              <a:solidFill>
                <a:schemeClr val="bg2">
                  <a:lumMod val="10000"/>
                </a:schemeClr>
              </a:solidFill>
              <a:prstDash val="dash"/>
            </a:ln>
            <a:effectLst>
              <a:outerShdw blurRad="50800" dist="50800" dir="5400000" algn="ct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0" t="43829" r="46551" b="21789"/>
            <a:stretch/>
          </p:blipFill>
          <p:spPr>
            <a:xfrm>
              <a:off x="5627324" y="16701374"/>
              <a:ext cx="10427504" cy="7926598"/>
            </a:xfrm>
            <a:prstGeom prst="rect">
              <a:avLst/>
            </a:prstGeom>
          </p:spPr>
        </p:pic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656625" y="19441520"/>
              <a:ext cx="2424363" cy="2422508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5755040" y="19151069"/>
              <a:ext cx="4928066" cy="4928066"/>
            </a:xfrm>
            <a:prstGeom prst="rect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9516" y="12012292"/>
              <a:ext cx="17135587" cy="16229928"/>
            </a:xfrm>
            <a:prstGeom prst="ellipse">
              <a:avLst/>
            </a:prstGeom>
            <a:noFill/>
            <a:ln w="127000">
              <a:solidFill>
                <a:schemeClr val="accent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0654171" y="19115314"/>
              <a:ext cx="28935" cy="24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32" idx="7"/>
            </p:cNvCxnSpPr>
            <p:nvPr/>
          </p:nvCxnSpPr>
          <p:spPr>
            <a:xfrm flipH="1" flipV="1">
              <a:off x="14855654" y="14389110"/>
              <a:ext cx="15693348" cy="4761959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4160378" y="24232219"/>
              <a:ext cx="11471964" cy="2254300"/>
            </a:xfrm>
            <a:prstGeom prst="lin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53" y="16746318"/>
            <a:ext cx="5353797" cy="4143953"/>
          </a:xfrm>
          <a:prstGeom prst="rect">
            <a:avLst/>
          </a:prstGeom>
        </p:spPr>
      </p:pic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14396596" y="13223267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3992283" y="13320495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40" name="Teardrop 39"/>
          <p:cNvSpPr>
            <a:spLocks noChangeAspect="1"/>
          </p:cNvSpPr>
          <p:nvPr/>
        </p:nvSpPr>
        <p:spPr>
          <a:xfrm rot="5400000">
            <a:off x="4281928" y="363965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6387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012" y="1519674"/>
            <a:ext cx="7475573" cy="6838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9" y="2563940"/>
            <a:ext cx="4853860" cy="5276984"/>
          </a:xfrm>
          <a:prstGeom prst="rect">
            <a:avLst/>
          </a:prstGeom>
          <a:ln w="127000">
            <a:solidFill>
              <a:srgbClr val="66C2A4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57" y="1144808"/>
            <a:ext cx="8021394" cy="6952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9" y="9542460"/>
            <a:ext cx="6462302" cy="6184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151897" y="1854264"/>
            <a:ext cx="4016671" cy="5837514"/>
            <a:chOff x="3759016" y="1487135"/>
            <a:chExt cx="9956984" cy="1546354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3759016" y="1487135"/>
              <a:ext cx="9956984" cy="5542860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3893128" y="6975124"/>
              <a:ext cx="320041" cy="9975556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213169" y="15465839"/>
              <a:ext cx="2648537" cy="1468042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716000" y="1487135"/>
              <a:ext cx="0" cy="2079403"/>
            </a:xfrm>
            <a:prstGeom prst="line">
              <a:avLst/>
            </a:prstGeom>
            <a:ln w="190500">
              <a:solidFill>
                <a:srgbClr val="66C2A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 flipV="1">
            <a:off x="1855891" y="9237001"/>
            <a:ext cx="9618595" cy="28379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900939" y="7705377"/>
            <a:ext cx="0" cy="1531625"/>
          </a:xfrm>
          <a:prstGeom prst="line">
            <a:avLst/>
          </a:prstGeom>
          <a:ln w="127000">
            <a:solidFill>
              <a:srgbClr val="238B45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02620" y="9265380"/>
            <a:ext cx="1" cy="554161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61706" y="9237001"/>
            <a:ext cx="1" cy="725968"/>
          </a:xfrm>
          <a:prstGeom prst="line">
            <a:avLst/>
          </a:prstGeom>
          <a:ln w="190500">
            <a:solidFill>
              <a:srgbClr val="238B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474485" y="9237001"/>
            <a:ext cx="4426454" cy="0"/>
          </a:xfrm>
          <a:prstGeom prst="line">
            <a:avLst/>
          </a:prstGeom>
          <a:ln w="127000">
            <a:solidFill>
              <a:srgbClr val="238B45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49864" y="7909933"/>
            <a:ext cx="20521" cy="1291937"/>
          </a:xfrm>
          <a:prstGeom prst="line">
            <a:avLst/>
          </a:prstGeom>
          <a:ln w="127000">
            <a:solidFill>
              <a:srgbClr val="238B4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281" y="15648027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17589" y="15687546"/>
            <a:ext cx="9851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11596" y="590437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332657" y="568621"/>
            <a:ext cx="9851530" cy="7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6679835" y="127434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5460123" y="93553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5881637" y="14524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2528204" y="1459013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41" name="Freeform 40"/>
          <p:cNvSpPr/>
          <p:nvPr/>
        </p:nvSpPr>
        <p:spPr>
          <a:xfrm>
            <a:off x="379828" y="3924886"/>
            <a:ext cx="4783015" cy="506437"/>
          </a:xfrm>
          <a:custGeom>
            <a:avLst/>
            <a:gdLst>
              <a:gd name="connsiteX0" fmla="*/ 0 w 4783015"/>
              <a:gd name="connsiteY0" fmla="*/ 0 h 506437"/>
              <a:gd name="connsiteX1" fmla="*/ 168812 w 4783015"/>
              <a:gd name="connsiteY1" fmla="*/ 42203 h 506437"/>
              <a:gd name="connsiteX2" fmla="*/ 337624 w 4783015"/>
              <a:gd name="connsiteY2" fmla="*/ 84406 h 506437"/>
              <a:gd name="connsiteX3" fmla="*/ 661181 w 4783015"/>
              <a:gd name="connsiteY3" fmla="*/ 112542 h 506437"/>
              <a:gd name="connsiteX4" fmla="*/ 787790 w 4783015"/>
              <a:gd name="connsiteY4" fmla="*/ 140677 h 506437"/>
              <a:gd name="connsiteX5" fmla="*/ 900332 w 4783015"/>
              <a:gd name="connsiteY5" fmla="*/ 168812 h 506437"/>
              <a:gd name="connsiteX6" fmla="*/ 1477107 w 4783015"/>
              <a:gd name="connsiteY6" fmla="*/ 196948 h 506437"/>
              <a:gd name="connsiteX7" fmla="*/ 1575581 w 4783015"/>
              <a:gd name="connsiteY7" fmla="*/ 211016 h 506437"/>
              <a:gd name="connsiteX8" fmla="*/ 1744394 w 4783015"/>
              <a:gd name="connsiteY8" fmla="*/ 253219 h 506437"/>
              <a:gd name="connsiteX9" fmla="*/ 2405575 w 4783015"/>
              <a:gd name="connsiteY9" fmla="*/ 295422 h 506437"/>
              <a:gd name="connsiteX10" fmla="*/ 2743200 w 4783015"/>
              <a:gd name="connsiteY10" fmla="*/ 337625 h 506437"/>
              <a:gd name="connsiteX11" fmla="*/ 2982350 w 4783015"/>
              <a:gd name="connsiteY11" fmla="*/ 351692 h 506437"/>
              <a:gd name="connsiteX12" fmla="*/ 3108960 w 4783015"/>
              <a:gd name="connsiteY12" fmla="*/ 365760 h 506437"/>
              <a:gd name="connsiteX13" fmla="*/ 3207434 w 4783015"/>
              <a:gd name="connsiteY13" fmla="*/ 379828 h 506437"/>
              <a:gd name="connsiteX14" fmla="*/ 3446584 w 4783015"/>
              <a:gd name="connsiteY14" fmla="*/ 393896 h 506437"/>
              <a:gd name="connsiteX15" fmla="*/ 4178104 w 4783015"/>
              <a:gd name="connsiteY15" fmla="*/ 422031 h 506437"/>
              <a:gd name="connsiteX16" fmla="*/ 4262510 w 4783015"/>
              <a:gd name="connsiteY16" fmla="*/ 436099 h 506437"/>
              <a:gd name="connsiteX17" fmla="*/ 4346917 w 4783015"/>
              <a:gd name="connsiteY17" fmla="*/ 464234 h 506437"/>
              <a:gd name="connsiteX18" fmla="*/ 4684541 w 4783015"/>
              <a:gd name="connsiteY18" fmla="*/ 492369 h 506437"/>
              <a:gd name="connsiteX19" fmla="*/ 4783015 w 4783015"/>
              <a:gd name="connsiteY19" fmla="*/ 506437 h 50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83015" h="506437">
                <a:moveTo>
                  <a:pt x="0" y="0"/>
                </a:moveTo>
                <a:cubicBezTo>
                  <a:pt x="56271" y="14068"/>
                  <a:pt x="112926" y="26679"/>
                  <a:pt x="168812" y="42203"/>
                </a:cubicBezTo>
                <a:cubicBezTo>
                  <a:pt x="270802" y="70534"/>
                  <a:pt x="233078" y="73952"/>
                  <a:pt x="337624" y="84406"/>
                </a:cubicBezTo>
                <a:cubicBezTo>
                  <a:pt x="431462" y="93790"/>
                  <a:pt x="563007" y="96180"/>
                  <a:pt x="661181" y="112542"/>
                </a:cubicBezTo>
                <a:cubicBezTo>
                  <a:pt x="703825" y="119649"/>
                  <a:pt x="745707" y="130775"/>
                  <a:pt x="787790" y="140677"/>
                </a:cubicBezTo>
                <a:cubicBezTo>
                  <a:pt x="825431" y="149533"/>
                  <a:pt x="862052" y="163343"/>
                  <a:pt x="900332" y="168812"/>
                </a:cubicBezTo>
                <a:cubicBezTo>
                  <a:pt x="1021057" y="186058"/>
                  <a:pt x="1437165" y="195521"/>
                  <a:pt x="1477107" y="196948"/>
                </a:cubicBezTo>
                <a:cubicBezTo>
                  <a:pt x="1509932" y="201637"/>
                  <a:pt x="1543134" y="204185"/>
                  <a:pt x="1575581" y="211016"/>
                </a:cubicBezTo>
                <a:cubicBezTo>
                  <a:pt x="1632340" y="222965"/>
                  <a:pt x="1687087" y="244265"/>
                  <a:pt x="1744394" y="253219"/>
                </a:cubicBezTo>
                <a:cubicBezTo>
                  <a:pt x="1959572" y="286840"/>
                  <a:pt x="2189977" y="287437"/>
                  <a:pt x="2405575" y="295422"/>
                </a:cubicBezTo>
                <a:cubicBezTo>
                  <a:pt x="2539545" y="314560"/>
                  <a:pt x="2614443" y="328088"/>
                  <a:pt x="2743200" y="337625"/>
                </a:cubicBezTo>
                <a:cubicBezTo>
                  <a:pt x="2822836" y="343524"/>
                  <a:pt x="2902731" y="345568"/>
                  <a:pt x="2982350" y="351692"/>
                </a:cubicBezTo>
                <a:cubicBezTo>
                  <a:pt x="3024688" y="354949"/>
                  <a:pt x="3066825" y="360493"/>
                  <a:pt x="3108960" y="365760"/>
                </a:cubicBezTo>
                <a:cubicBezTo>
                  <a:pt x="3141862" y="369873"/>
                  <a:pt x="3174391" y="377074"/>
                  <a:pt x="3207434" y="379828"/>
                </a:cubicBezTo>
                <a:cubicBezTo>
                  <a:pt x="3287013" y="386460"/>
                  <a:pt x="3366834" y="389806"/>
                  <a:pt x="3446584" y="393896"/>
                </a:cubicBezTo>
                <a:cubicBezTo>
                  <a:pt x="3750494" y="409481"/>
                  <a:pt x="3852115" y="411164"/>
                  <a:pt x="4178104" y="422031"/>
                </a:cubicBezTo>
                <a:cubicBezTo>
                  <a:pt x="4206239" y="426720"/>
                  <a:pt x="4234838" y="429181"/>
                  <a:pt x="4262510" y="436099"/>
                </a:cubicBezTo>
                <a:cubicBezTo>
                  <a:pt x="4291282" y="443292"/>
                  <a:pt x="4317835" y="458418"/>
                  <a:pt x="4346917" y="464234"/>
                </a:cubicBezTo>
                <a:cubicBezTo>
                  <a:pt x="4412482" y="477347"/>
                  <a:pt x="4648815" y="489987"/>
                  <a:pt x="4684541" y="492369"/>
                </a:cubicBezTo>
                <a:lnTo>
                  <a:pt x="4783015" y="506437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51692" y="5148775"/>
            <a:ext cx="4811151" cy="534573"/>
          </a:xfrm>
          <a:custGeom>
            <a:avLst/>
            <a:gdLst>
              <a:gd name="connsiteX0" fmla="*/ 0 w 4811151"/>
              <a:gd name="connsiteY0" fmla="*/ 84407 h 534573"/>
              <a:gd name="connsiteX1" fmla="*/ 337625 w 4811151"/>
              <a:gd name="connsiteY1" fmla="*/ 42203 h 534573"/>
              <a:gd name="connsiteX2" fmla="*/ 407963 w 4811151"/>
              <a:gd name="connsiteY2" fmla="*/ 28136 h 534573"/>
              <a:gd name="connsiteX3" fmla="*/ 618979 w 4811151"/>
              <a:gd name="connsiteY3" fmla="*/ 0 h 534573"/>
              <a:gd name="connsiteX4" fmla="*/ 872197 w 4811151"/>
              <a:gd name="connsiteY4" fmla="*/ 28136 h 534573"/>
              <a:gd name="connsiteX5" fmla="*/ 970671 w 4811151"/>
              <a:gd name="connsiteY5" fmla="*/ 56271 h 534573"/>
              <a:gd name="connsiteX6" fmla="*/ 1237957 w 4811151"/>
              <a:gd name="connsiteY6" fmla="*/ 70339 h 534573"/>
              <a:gd name="connsiteX7" fmla="*/ 1364566 w 4811151"/>
              <a:gd name="connsiteY7" fmla="*/ 84407 h 534573"/>
              <a:gd name="connsiteX8" fmla="*/ 1702191 w 4811151"/>
              <a:gd name="connsiteY8" fmla="*/ 112542 h 534573"/>
              <a:gd name="connsiteX9" fmla="*/ 1786597 w 4811151"/>
              <a:gd name="connsiteY9" fmla="*/ 126610 h 534573"/>
              <a:gd name="connsiteX10" fmla="*/ 2067951 w 4811151"/>
              <a:gd name="connsiteY10" fmla="*/ 154745 h 534573"/>
              <a:gd name="connsiteX11" fmla="*/ 2461846 w 4811151"/>
              <a:gd name="connsiteY11" fmla="*/ 211016 h 534573"/>
              <a:gd name="connsiteX12" fmla="*/ 2588456 w 4811151"/>
              <a:gd name="connsiteY12" fmla="*/ 225083 h 534573"/>
              <a:gd name="connsiteX13" fmla="*/ 2700997 w 4811151"/>
              <a:gd name="connsiteY13" fmla="*/ 253219 h 534573"/>
              <a:gd name="connsiteX14" fmla="*/ 3249637 w 4811151"/>
              <a:gd name="connsiteY14" fmla="*/ 309490 h 534573"/>
              <a:gd name="connsiteX15" fmla="*/ 3334043 w 4811151"/>
              <a:gd name="connsiteY15" fmla="*/ 323557 h 534573"/>
              <a:gd name="connsiteX16" fmla="*/ 3798277 w 4811151"/>
              <a:gd name="connsiteY16" fmla="*/ 351693 h 534573"/>
              <a:gd name="connsiteX17" fmla="*/ 3896751 w 4811151"/>
              <a:gd name="connsiteY17" fmla="*/ 365760 h 534573"/>
              <a:gd name="connsiteX18" fmla="*/ 4079631 w 4811151"/>
              <a:gd name="connsiteY18" fmla="*/ 407963 h 534573"/>
              <a:gd name="connsiteX19" fmla="*/ 4178105 w 4811151"/>
              <a:gd name="connsiteY19" fmla="*/ 450167 h 534573"/>
              <a:gd name="connsiteX20" fmla="*/ 4712677 w 4811151"/>
              <a:gd name="connsiteY20" fmla="*/ 506437 h 534573"/>
              <a:gd name="connsiteX21" fmla="*/ 4811151 w 4811151"/>
              <a:gd name="connsiteY21" fmla="*/ 534573 h 534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1151" h="534573">
                <a:moveTo>
                  <a:pt x="0" y="84407"/>
                </a:moveTo>
                <a:lnTo>
                  <a:pt x="337625" y="42203"/>
                </a:lnTo>
                <a:cubicBezTo>
                  <a:pt x="361311" y="38936"/>
                  <a:pt x="384317" y="31683"/>
                  <a:pt x="407963" y="28136"/>
                </a:cubicBezTo>
                <a:cubicBezTo>
                  <a:pt x="478139" y="17610"/>
                  <a:pt x="548640" y="9379"/>
                  <a:pt x="618979" y="0"/>
                </a:cubicBezTo>
                <a:cubicBezTo>
                  <a:pt x="703385" y="9379"/>
                  <a:pt x="788338" y="14719"/>
                  <a:pt x="872197" y="28136"/>
                </a:cubicBezTo>
                <a:cubicBezTo>
                  <a:pt x="905906" y="33530"/>
                  <a:pt x="936758" y="52358"/>
                  <a:pt x="970671" y="56271"/>
                </a:cubicBezTo>
                <a:cubicBezTo>
                  <a:pt x="1059302" y="66498"/>
                  <a:pt x="1148862" y="65650"/>
                  <a:pt x="1237957" y="70339"/>
                </a:cubicBezTo>
                <a:cubicBezTo>
                  <a:pt x="1280160" y="75028"/>
                  <a:pt x="1322278" y="80563"/>
                  <a:pt x="1364566" y="84407"/>
                </a:cubicBezTo>
                <a:lnTo>
                  <a:pt x="1702191" y="112542"/>
                </a:lnTo>
                <a:cubicBezTo>
                  <a:pt x="1730573" y="115380"/>
                  <a:pt x="1758262" y="123341"/>
                  <a:pt x="1786597" y="126610"/>
                </a:cubicBezTo>
                <a:cubicBezTo>
                  <a:pt x="1880228" y="137414"/>
                  <a:pt x="1974235" y="144704"/>
                  <a:pt x="2067951" y="154745"/>
                </a:cubicBezTo>
                <a:cubicBezTo>
                  <a:pt x="2204539" y="169379"/>
                  <a:pt x="2318833" y="191290"/>
                  <a:pt x="2461846" y="211016"/>
                </a:cubicBezTo>
                <a:cubicBezTo>
                  <a:pt x="2503911" y="216818"/>
                  <a:pt x="2546253" y="220394"/>
                  <a:pt x="2588456" y="225083"/>
                </a:cubicBezTo>
                <a:cubicBezTo>
                  <a:pt x="2625970" y="234462"/>
                  <a:pt x="2662640" y="248322"/>
                  <a:pt x="2700997" y="253219"/>
                </a:cubicBezTo>
                <a:cubicBezTo>
                  <a:pt x="2883356" y="276499"/>
                  <a:pt x="3068299" y="279268"/>
                  <a:pt x="3249637" y="309490"/>
                </a:cubicBezTo>
                <a:cubicBezTo>
                  <a:pt x="3277772" y="314179"/>
                  <a:pt x="3305610" y="321282"/>
                  <a:pt x="3334043" y="323557"/>
                </a:cubicBezTo>
                <a:cubicBezTo>
                  <a:pt x="3659544" y="349597"/>
                  <a:pt x="3517879" y="324989"/>
                  <a:pt x="3798277" y="351693"/>
                </a:cubicBezTo>
                <a:cubicBezTo>
                  <a:pt x="3831286" y="354837"/>
                  <a:pt x="3863926" y="361071"/>
                  <a:pt x="3896751" y="365760"/>
                </a:cubicBezTo>
                <a:cubicBezTo>
                  <a:pt x="4355593" y="518711"/>
                  <a:pt x="3568334" y="261878"/>
                  <a:pt x="4079631" y="407963"/>
                </a:cubicBezTo>
                <a:cubicBezTo>
                  <a:pt x="4113969" y="417774"/>
                  <a:pt x="4142817" y="444678"/>
                  <a:pt x="4178105" y="450167"/>
                </a:cubicBezTo>
                <a:cubicBezTo>
                  <a:pt x="4355151" y="477708"/>
                  <a:pt x="4534486" y="487680"/>
                  <a:pt x="4712677" y="506437"/>
                </a:cubicBezTo>
                <a:lnTo>
                  <a:pt x="4811151" y="534573"/>
                </a:lnTo>
              </a:path>
            </a:pathLst>
          </a:custGeom>
          <a:noFill/>
          <a:ln w="127000">
            <a:solidFill>
              <a:srgbClr val="238B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6056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038" y="9341856"/>
            <a:ext cx="7693508" cy="6585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371" y="9542460"/>
            <a:ext cx="6462302" cy="6184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511" y="968527"/>
            <a:ext cx="7730239" cy="669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13" y="9375295"/>
            <a:ext cx="6109629" cy="635176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1952" y="1310899"/>
            <a:ext cx="6763625" cy="6590678"/>
            <a:chOff x="4965212" y="1519674"/>
            <a:chExt cx="7018373" cy="68389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/>
            <a:stretch/>
          </p:blipFill>
          <p:spPr>
            <a:xfrm>
              <a:off x="4965212" y="1519674"/>
              <a:ext cx="7018373" cy="683891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151197" y="1819757"/>
              <a:ext cx="4016671" cy="5858229"/>
              <a:chOff x="3971124" y="1487132"/>
              <a:chExt cx="9956984" cy="15518419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V="1">
                <a:off x="3971124" y="1487132"/>
                <a:ext cx="9956984" cy="5542860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3982418" y="7029995"/>
                <a:ext cx="320040" cy="9975556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4213170" y="16199859"/>
                <a:ext cx="1324268" cy="734021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3928108" y="1487135"/>
                <a:ext cx="0" cy="2079402"/>
              </a:xfrm>
              <a:prstGeom prst="line">
                <a:avLst/>
              </a:prstGeom>
              <a:ln w="1270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1354471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Individual orientation clusters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00292" y="15766712"/>
            <a:ext cx="9851530" cy="92333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54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54471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Scalar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00292" y="563280"/>
            <a:ext cx="985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3F793D"/>
                </a:solidFill>
              </a:rPr>
              <a:t>Volume visualization</a:t>
            </a:r>
          </a:p>
        </p:txBody>
      </p:sp>
      <p:sp>
        <p:nvSpPr>
          <p:cNvPr id="36" name="Teardrop 35"/>
          <p:cNvSpPr>
            <a:spLocks noChangeAspect="1"/>
          </p:cNvSpPr>
          <p:nvPr/>
        </p:nvSpPr>
        <p:spPr>
          <a:xfrm rot="5400000">
            <a:off x="10861124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7" name="Teardrop 36"/>
          <p:cNvSpPr>
            <a:spLocks noChangeAspect="1"/>
          </p:cNvSpPr>
          <p:nvPr/>
        </p:nvSpPr>
        <p:spPr>
          <a:xfrm rot="5400000">
            <a:off x="42733" y="349678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8" name="Teardrop 37"/>
          <p:cNvSpPr>
            <a:spLocks noChangeAspect="1"/>
          </p:cNvSpPr>
          <p:nvPr/>
        </p:nvSpPr>
        <p:spPr>
          <a:xfrm rot="5400000">
            <a:off x="42733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9" name="Teardrop 38"/>
          <p:cNvSpPr>
            <a:spLocks noChangeAspect="1"/>
          </p:cNvSpPr>
          <p:nvPr/>
        </p:nvSpPr>
        <p:spPr>
          <a:xfrm rot="5400000">
            <a:off x="10861124" y="15553110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73159" y="2429403"/>
            <a:ext cx="4126949" cy="4601904"/>
            <a:chOff x="599741" y="2477163"/>
            <a:chExt cx="4415742" cy="49239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1" t="3482" r="2954" b="3208"/>
            <a:stretch/>
          </p:blipFill>
          <p:spPr>
            <a:xfrm>
              <a:off x="599741" y="2477163"/>
              <a:ext cx="4415742" cy="4923934"/>
            </a:xfrm>
            <a:prstGeom prst="rect">
              <a:avLst/>
            </a:prstGeom>
            <a:ln w="127000">
              <a:solidFill>
                <a:schemeClr val="tx1"/>
              </a:solidFill>
            </a:ln>
          </p:spPr>
        </p:pic>
        <p:sp>
          <p:nvSpPr>
            <p:cNvPr id="41" name="Freeform 40"/>
            <p:cNvSpPr/>
            <p:nvPr/>
          </p:nvSpPr>
          <p:spPr>
            <a:xfrm>
              <a:off x="599741" y="3686826"/>
              <a:ext cx="4415742" cy="506437"/>
            </a:xfrm>
            <a:custGeom>
              <a:avLst/>
              <a:gdLst>
                <a:gd name="connsiteX0" fmla="*/ 0 w 4783015"/>
                <a:gd name="connsiteY0" fmla="*/ 0 h 506437"/>
                <a:gd name="connsiteX1" fmla="*/ 168812 w 4783015"/>
                <a:gd name="connsiteY1" fmla="*/ 42203 h 506437"/>
                <a:gd name="connsiteX2" fmla="*/ 337624 w 4783015"/>
                <a:gd name="connsiteY2" fmla="*/ 84406 h 506437"/>
                <a:gd name="connsiteX3" fmla="*/ 661181 w 4783015"/>
                <a:gd name="connsiteY3" fmla="*/ 112542 h 506437"/>
                <a:gd name="connsiteX4" fmla="*/ 787790 w 4783015"/>
                <a:gd name="connsiteY4" fmla="*/ 140677 h 506437"/>
                <a:gd name="connsiteX5" fmla="*/ 900332 w 4783015"/>
                <a:gd name="connsiteY5" fmla="*/ 168812 h 506437"/>
                <a:gd name="connsiteX6" fmla="*/ 1477107 w 4783015"/>
                <a:gd name="connsiteY6" fmla="*/ 196948 h 506437"/>
                <a:gd name="connsiteX7" fmla="*/ 1575581 w 4783015"/>
                <a:gd name="connsiteY7" fmla="*/ 211016 h 506437"/>
                <a:gd name="connsiteX8" fmla="*/ 1744394 w 4783015"/>
                <a:gd name="connsiteY8" fmla="*/ 253219 h 506437"/>
                <a:gd name="connsiteX9" fmla="*/ 2405575 w 4783015"/>
                <a:gd name="connsiteY9" fmla="*/ 295422 h 506437"/>
                <a:gd name="connsiteX10" fmla="*/ 2743200 w 4783015"/>
                <a:gd name="connsiteY10" fmla="*/ 337625 h 506437"/>
                <a:gd name="connsiteX11" fmla="*/ 2982350 w 4783015"/>
                <a:gd name="connsiteY11" fmla="*/ 351692 h 506437"/>
                <a:gd name="connsiteX12" fmla="*/ 3108960 w 4783015"/>
                <a:gd name="connsiteY12" fmla="*/ 365760 h 506437"/>
                <a:gd name="connsiteX13" fmla="*/ 3207434 w 4783015"/>
                <a:gd name="connsiteY13" fmla="*/ 379828 h 506437"/>
                <a:gd name="connsiteX14" fmla="*/ 3446584 w 4783015"/>
                <a:gd name="connsiteY14" fmla="*/ 393896 h 506437"/>
                <a:gd name="connsiteX15" fmla="*/ 4178104 w 4783015"/>
                <a:gd name="connsiteY15" fmla="*/ 422031 h 506437"/>
                <a:gd name="connsiteX16" fmla="*/ 4262510 w 4783015"/>
                <a:gd name="connsiteY16" fmla="*/ 436099 h 506437"/>
                <a:gd name="connsiteX17" fmla="*/ 4346917 w 4783015"/>
                <a:gd name="connsiteY17" fmla="*/ 464234 h 506437"/>
                <a:gd name="connsiteX18" fmla="*/ 4684541 w 4783015"/>
                <a:gd name="connsiteY18" fmla="*/ 492369 h 506437"/>
                <a:gd name="connsiteX19" fmla="*/ 4783015 w 4783015"/>
                <a:gd name="connsiteY19" fmla="*/ 506437 h 50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83015" h="506437">
                  <a:moveTo>
                    <a:pt x="0" y="0"/>
                  </a:moveTo>
                  <a:cubicBezTo>
                    <a:pt x="56271" y="14068"/>
                    <a:pt x="112926" y="26679"/>
                    <a:pt x="168812" y="42203"/>
                  </a:cubicBezTo>
                  <a:cubicBezTo>
                    <a:pt x="270802" y="70534"/>
                    <a:pt x="233078" y="73952"/>
                    <a:pt x="337624" y="84406"/>
                  </a:cubicBezTo>
                  <a:cubicBezTo>
                    <a:pt x="431462" y="93790"/>
                    <a:pt x="563007" y="96180"/>
                    <a:pt x="661181" y="112542"/>
                  </a:cubicBezTo>
                  <a:cubicBezTo>
                    <a:pt x="703825" y="119649"/>
                    <a:pt x="745707" y="130775"/>
                    <a:pt x="787790" y="140677"/>
                  </a:cubicBezTo>
                  <a:cubicBezTo>
                    <a:pt x="825431" y="149533"/>
                    <a:pt x="862052" y="163343"/>
                    <a:pt x="900332" y="168812"/>
                  </a:cubicBezTo>
                  <a:cubicBezTo>
                    <a:pt x="1021057" y="186058"/>
                    <a:pt x="1437165" y="195521"/>
                    <a:pt x="1477107" y="196948"/>
                  </a:cubicBezTo>
                  <a:cubicBezTo>
                    <a:pt x="1509932" y="201637"/>
                    <a:pt x="1543134" y="204185"/>
                    <a:pt x="1575581" y="211016"/>
                  </a:cubicBezTo>
                  <a:cubicBezTo>
                    <a:pt x="1632340" y="222965"/>
                    <a:pt x="1687087" y="244265"/>
                    <a:pt x="1744394" y="253219"/>
                  </a:cubicBezTo>
                  <a:cubicBezTo>
                    <a:pt x="1959572" y="286840"/>
                    <a:pt x="2189977" y="287437"/>
                    <a:pt x="2405575" y="295422"/>
                  </a:cubicBezTo>
                  <a:cubicBezTo>
                    <a:pt x="2539545" y="314560"/>
                    <a:pt x="2614443" y="328088"/>
                    <a:pt x="2743200" y="337625"/>
                  </a:cubicBezTo>
                  <a:cubicBezTo>
                    <a:pt x="2822836" y="343524"/>
                    <a:pt x="2902731" y="345568"/>
                    <a:pt x="2982350" y="351692"/>
                  </a:cubicBezTo>
                  <a:cubicBezTo>
                    <a:pt x="3024688" y="354949"/>
                    <a:pt x="3066825" y="360493"/>
                    <a:pt x="3108960" y="365760"/>
                  </a:cubicBezTo>
                  <a:cubicBezTo>
                    <a:pt x="3141862" y="369873"/>
                    <a:pt x="3174391" y="377074"/>
                    <a:pt x="3207434" y="379828"/>
                  </a:cubicBezTo>
                  <a:cubicBezTo>
                    <a:pt x="3287013" y="386460"/>
                    <a:pt x="3366834" y="389806"/>
                    <a:pt x="3446584" y="393896"/>
                  </a:cubicBezTo>
                  <a:cubicBezTo>
                    <a:pt x="3750494" y="409481"/>
                    <a:pt x="3852115" y="411164"/>
                    <a:pt x="4178104" y="422031"/>
                  </a:cubicBezTo>
                  <a:cubicBezTo>
                    <a:pt x="4206239" y="426720"/>
                    <a:pt x="4234838" y="429181"/>
                    <a:pt x="4262510" y="436099"/>
                  </a:cubicBezTo>
                  <a:cubicBezTo>
                    <a:pt x="4291282" y="443292"/>
                    <a:pt x="4317835" y="458418"/>
                    <a:pt x="4346917" y="464234"/>
                  </a:cubicBezTo>
                  <a:cubicBezTo>
                    <a:pt x="4412482" y="477347"/>
                    <a:pt x="4648815" y="489987"/>
                    <a:pt x="4684541" y="492369"/>
                  </a:cubicBezTo>
                  <a:lnTo>
                    <a:pt x="4783015" y="506437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9741" y="4802655"/>
              <a:ext cx="4415742" cy="534573"/>
            </a:xfrm>
            <a:custGeom>
              <a:avLst/>
              <a:gdLst>
                <a:gd name="connsiteX0" fmla="*/ 0 w 4811151"/>
                <a:gd name="connsiteY0" fmla="*/ 84407 h 534573"/>
                <a:gd name="connsiteX1" fmla="*/ 337625 w 4811151"/>
                <a:gd name="connsiteY1" fmla="*/ 42203 h 534573"/>
                <a:gd name="connsiteX2" fmla="*/ 407963 w 4811151"/>
                <a:gd name="connsiteY2" fmla="*/ 28136 h 534573"/>
                <a:gd name="connsiteX3" fmla="*/ 618979 w 4811151"/>
                <a:gd name="connsiteY3" fmla="*/ 0 h 534573"/>
                <a:gd name="connsiteX4" fmla="*/ 872197 w 4811151"/>
                <a:gd name="connsiteY4" fmla="*/ 28136 h 534573"/>
                <a:gd name="connsiteX5" fmla="*/ 970671 w 4811151"/>
                <a:gd name="connsiteY5" fmla="*/ 56271 h 534573"/>
                <a:gd name="connsiteX6" fmla="*/ 1237957 w 4811151"/>
                <a:gd name="connsiteY6" fmla="*/ 70339 h 534573"/>
                <a:gd name="connsiteX7" fmla="*/ 1364566 w 4811151"/>
                <a:gd name="connsiteY7" fmla="*/ 84407 h 534573"/>
                <a:gd name="connsiteX8" fmla="*/ 1702191 w 4811151"/>
                <a:gd name="connsiteY8" fmla="*/ 112542 h 534573"/>
                <a:gd name="connsiteX9" fmla="*/ 1786597 w 4811151"/>
                <a:gd name="connsiteY9" fmla="*/ 126610 h 534573"/>
                <a:gd name="connsiteX10" fmla="*/ 2067951 w 4811151"/>
                <a:gd name="connsiteY10" fmla="*/ 154745 h 534573"/>
                <a:gd name="connsiteX11" fmla="*/ 2461846 w 4811151"/>
                <a:gd name="connsiteY11" fmla="*/ 211016 h 534573"/>
                <a:gd name="connsiteX12" fmla="*/ 2588456 w 4811151"/>
                <a:gd name="connsiteY12" fmla="*/ 225083 h 534573"/>
                <a:gd name="connsiteX13" fmla="*/ 2700997 w 4811151"/>
                <a:gd name="connsiteY13" fmla="*/ 253219 h 534573"/>
                <a:gd name="connsiteX14" fmla="*/ 3249637 w 4811151"/>
                <a:gd name="connsiteY14" fmla="*/ 309490 h 534573"/>
                <a:gd name="connsiteX15" fmla="*/ 3334043 w 4811151"/>
                <a:gd name="connsiteY15" fmla="*/ 323557 h 534573"/>
                <a:gd name="connsiteX16" fmla="*/ 3798277 w 4811151"/>
                <a:gd name="connsiteY16" fmla="*/ 351693 h 534573"/>
                <a:gd name="connsiteX17" fmla="*/ 3896751 w 4811151"/>
                <a:gd name="connsiteY17" fmla="*/ 365760 h 534573"/>
                <a:gd name="connsiteX18" fmla="*/ 4079631 w 4811151"/>
                <a:gd name="connsiteY18" fmla="*/ 407963 h 534573"/>
                <a:gd name="connsiteX19" fmla="*/ 4178105 w 4811151"/>
                <a:gd name="connsiteY19" fmla="*/ 450167 h 534573"/>
                <a:gd name="connsiteX20" fmla="*/ 4712677 w 4811151"/>
                <a:gd name="connsiteY20" fmla="*/ 506437 h 534573"/>
                <a:gd name="connsiteX21" fmla="*/ 4811151 w 4811151"/>
                <a:gd name="connsiteY21" fmla="*/ 534573 h 53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11151" h="534573">
                  <a:moveTo>
                    <a:pt x="0" y="84407"/>
                  </a:moveTo>
                  <a:lnTo>
                    <a:pt x="337625" y="42203"/>
                  </a:lnTo>
                  <a:cubicBezTo>
                    <a:pt x="361311" y="38936"/>
                    <a:pt x="384317" y="31683"/>
                    <a:pt x="407963" y="28136"/>
                  </a:cubicBezTo>
                  <a:cubicBezTo>
                    <a:pt x="478139" y="17610"/>
                    <a:pt x="548640" y="9379"/>
                    <a:pt x="618979" y="0"/>
                  </a:cubicBezTo>
                  <a:cubicBezTo>
                    <a:pt x="703385" y="9379"/>
                    <a:pt x="788338" y="14719"/>
                    <a:pt x="872197" y="28136"/>
                  </a:cubicBezTo>
                  <a:cubicBezTo>
                    <a:pt x="905906" y="33530"/>
                    <a:pt x="936758" y="52358"/>
                    <a:pt x="970671" y="56271"/>
                  </a:cubicBezTo>
                  <a:cubicBezTo>
                    <a:pt x="1059302" y="66498"/>
                    <a:pt x="1148862" y="65650"/>
                    <a:pt x="1237957" y="70339"/>
                  </a:cubicBezTo>
                  <a:cubicBezTo>
                    <a:pt x="1280160" y="75028"/>
                    <a:pt x="1322278" y="80563"/>
                    <a:pt x="1364566" y="84407"/>
                  </a:cubicBezTo>
                  <a:lnTo>
                    <a:pt x="1702191" y="112542"/>
                  </a:lnTo>
                  <a:cubicBezTo>
                    <a:pt x="1730573" y="115380"/>
                    <a:pt x="1758262" y="123341"/>
                    <a:pt x="1786597" y="126610"/>
                  </a:cubicBezTo>
                  <a:cubicBezTo>
                    <a:pt x="1880228" y="137414"/>
                    <a:pt x="1974235" y="144704"/>
                    <a:pt x="2067951" y="154745"/>
                  </a:cubicBezTo>
                  <a:cubicBezTo>
                    <a:pt x="2204539" y="169379"/>
                    <a:pt x="2318833" y="191290"/>
                    <a:pt x="2461846" y="211016"/>
                  </a:cubicBezTo>
                  <a:cubicBezTo>
                    <a:pt x="2503911" y="216818"/>
                    <a:pt x="2546253" y="220394"/>
                    <a:pt x="2588456" y="225083"/>
                  </a:cubicBezTo>
                  <a:cubicBezTo>
                    <a:pt x="2625970" y="234462"/>
                    <a:pt x="2662640" y="248322"/>
                    <a:pt x="2700997" y="253219"/>
                  </a:cubicBezTo>
                  <a:cubicBezTo>
                    <a:pt x="2883356" y="276499"/>
                    <a:pt x="3068299" y="279268"/>
                    <a:pt x="3249637" y="309490"/>
                  </a:cubicBezTo>
                  <a:cubicBezTo>
                    <a:pt x="3277772" y="314179"/>
                    <a:pt x="3305610" y="321282"/>
                    <a:pt x="3334043" y="323557"/>
                  </a:cubicBezTo>
                  <a:cubicBezTo>
                    <a:pt x="3659544" y="349597"/>
                    <a:pt x="3517879" y="324989"/>
                    <a:pt x="3798277" y="351693"/>
                  </a:cubicBezTo>
                  <a:cubicBezTo>
                    <a:pt x="3831286" y="354837"/>
                    <a:pt x="3863926" y="361071"/>
                    <a:pt x="3896751" y="365760"/>
                  </a:cubicBezTo>
                  <a:cubicBezTo>
                    <a:pt x="4355593" y="518711"/>
                    <a:pt x="3568334" y="261878"/>
                    <a:pt x="4079631" y="407963"/>
                  </a:cubicBezTo>
                  <a:cubicBezTo>
                    <a:pt x="4113969" y="417774"/>
                    <a:pt x="4142817" y="444678"/>
                    <a:pt x="4178105" y="450167"/>
                  </a:cubicBezTo>
                  <a:cubicBezTo>
                    <a:pt x="4355151" y="477708"/>
                    <a:pt x="4534486" y="487680"/>
                    <a:pt x="4712677" y="506437"/>
                  </a:cubicBezTo>
                  <a:lnTo>
                    <a:pt x="4811151" y="534573"/>
                  </a:lnTo>
                </a:path>
              </a:pathLst>
            </a:custGeom>
            <a:noFill/>
            <a:ln w="127000">
              <a:solidFill>
                <a:srgbClr val="238B4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51968" y="6895417"/>
            <a:ext cx="6992034" cy="3630738"/>
            <a:chOff x="2689471" y="8216238"/>
            <a:chExt cx="6036728" cy="2368725"/>
          </a:xfrm>
        </p:grpSpPr>
        <p:grpSp>
          <p:nvGrpSpPr>
            <p:cNvPr id="54" name="Group 53"/>
            <p:cNvGrpSpPr/>
            <p:nvPr/>
          </p:nvGrpSpPr>
          <p:grpSpPr>
            <a:xfrm rot="10800000">
              <a:off x="2689471" y="8216238"/>
              <a:ext cx="6036728" cy="2368725"/>
              <a:chOff x="5581911" y="7517847"/>
              <a:chExt cx="6608988" cy="5004613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8886302" y="7590059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flipH="1">
                <a:off x="5581911" y="7517847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Connector 54"/>
            <p:cNvCxnSpPr>
              <a:stCxn id="57" idx="0"/>
            </p:cNvCxnSpPr>
            <p:nvPr/>
          </p:nvCxnSpPr>
          <p:spPr>
            <a:xfrm flipV="1">
              <a:off x="5707760" y="8563043"/>
              <a:ext cx="6912" cy="849955"/>
            </a:xfrm>
            <a:prstGeom prst="line">
              <a:avLst/>
            </a:prstGeom>
            <a:ln w="152400" cap="sq">
              <a:solidFill>
                <a:srgbClr val="238B45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10158" y="14547236"/>
            <a:ext cx="5275654" cy="2533066"/>
            <a:chOff x="5581910" y="7511283"/>
            <a:chExt cx="6596984" cy="4932401"/>
          </a:xfrm>
        </p:grpSpPr>
        <p:sp>
          <p:nvSpPr>
            <p:cNvPr id="70" name="Arc 69"/>
            <p:cNvSpPr/>
            <p:nvPr/>
          </p:nvSpPr>
          <p:spPr>
            <a:xfrm>
              <a:off x="8874297" y="7511283"/>
              <a:ext cx="3304597" cy="4932401"/>
            </a:xfrm>
            <a:prstGeom prst="arc">
              <a:avLst>
                <a:gd name="adj1" fmla="val 11041619"/>
                <a:gd name="adj2" fmla="val 14766511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c 70"/>
            <p:cNvSpPr/>
            <p:nvPr/>
          </p:nvSpPr>
          <p:spPr>
            <a:xfrm flipH="1">
              <a:off x="5581910" y="7511283"/>
              <a:ext cx="3304594" cy="4932401"/>
            </a:xfrm>
            <a:prstGeom prst="arc">
              <a:avLst>
                <a:gd name="adj1" fmla="val 10789707"/>
                <a:gd name="adj2" fmla="val 14614250"/>
              </a:avLst>
            </a:prstGeom>
            <a:ln w="146050">
              <a:solidFill>
                <a:srgbClr val="238B4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15264181" y="8047459"/>
            <a:ext cx="0" cy="1299533"/>
          </a:xfrm>
          <a:prstGeom prst="line">
            <a:avLst/>
          </a:prstGeom>
          <a:ln w="152400" cap="sq">
            <a:solidFill>
              <a:srgbClr val="238B45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 78"/>
          <p:cNvSpPr/>
          <p:nvPr/>
        </p:nvSpPr>
        <p:spPr>
          <a:xfrm>
            <a:off x="5655954" y="16577813"/>
            <a:ext cx="9608228" cy="1539276"/>
          </a:xfrm>
          <a:custGeom>
            <a:avLst/>
            <a:gdLst>
              <a:gd name="connsiteX0" fmla="*/ 0 w 9086850"/>
              <a:gd name="connsiteY0" fmla="*/ 0 h 1314691"/>
              <a:gd name="connsiteX1" fmla="*/ 5029200 w 9086850"/>
              <a:gd name="connsiteY1" fmla="*/ 1314450 h 1314691"/>
              <a:gd name="connsiteX2" fmla="*/ 9086850 w 9086850"/>
              <a:gd name="connsiteY2" fmla="*/ 85725 h 1314691"/>
              <a:gd name="connsiteX0" fmla="*/ 0 w 9086850"/>
              <a:gd name="connsiteY0" fmla="*/ 0 h 1314671"/>
              <a:gd name="connsiteX1" fmla="*/ 5029200 w 9086850"/>
              <a:gd name="connsiteY1" fmla="*/ 1314450 h 1314671"/>
              <a:gd name="connsiteX2" fmla="*/ 9086850 w 9086850"/>
              <a:gd name="connsiteY2" fmla="*/ 85725 h 1314671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77 w 9086927"/>
              <a:gd name="connsiteY0" fmla="*/ 0 h 1314965"/>
              <a:gd name="connsiteX1" fmla="*/ 5029277 w 9086927"/>
              <a:gd name="connsiteY1" fmla="*/ 1314450 h 1314965"/>
              <a:gd name="connsiteX2" fmla="*/ 9086927 w 9086927"/>
              <a:gd name="connsiteY2" fmla="*/ 85725 h 1314965"/>
              <a:gd name="connsiteX0" fmla="*/ 59 w 9086909"/>
              <a:gd name="connsiteY0" fmla="*/ 0 h 1314965"/>
              <a:gd name="connsiteX1" fmla="*/ 5029259 w 9086909"/>
              <a:gd name="connsiteY1" fmla="*/ 1314450 h 1314965"/>
              <a:gd name="connsiteX2" fmla="*/ 9086909 w 9086909"/>
              <a:gd name="connsiteY2" fmla="*/ 85725 h 1314965"/>
              <a:gd name="connsiteX0" fmla="*/ 44 w 9173756"/>
              <a:gd name="connsiteY0" fmla="*/ 138562 h 1454277"/>
              <a:gd name="connsiteX1" fmla="*/ 5029244 w 9173756"/>
              <a:gd name="connsiteY1" fmla="*/ 1453012 h 1454277"/>
              <a:gd name="connsiteX2" fmla="*/ 9173756 w 9173756"/>
              <a:gd name="connsiteY2" fmla="*/ 0 h 1454277"/>
              <a:gd name="connsiteX0" fmla="*/ 42 w 9173754"/>
              <a:gd name="connsiteY0" fmla="*/ 138562 h 1471467"/>
              <a:gd name="connsiteX1" fmla="*/ 5202964 w 9173754"/>
              <a:gd name="connsiteY1" fmla="*/ 1470265 h 1471467"/>
              <a:gd name="connsiteX2" fmla="*/ 9173754 w 9173754"/>
              <a:gd name="connsiteY2" fmla="*/ 0 h 1471467"/>
              <a:gd name="connsiteX0" fmla="*/ 47 w 9173759"/>
              <a:gd name="connsiteY0" fmla="*/ 138562 h 1488662"/>
              <a:gd name="connsiteX1" fmla="*/ 4733919 w 9173759"/>
              <a:gd name="connsiteY1" fmla="*/ 1487517 h 1488662"/>
              <a:gd name="connsiteX2" fmla="*/ 9173759 w 9173759"/>
              <a:gd name="connsiteY2" fmla="*/ 0 h 1488662"/>
              <a:gd name="connsiteX0" fmla="*/ 46 w 9173758"/>
              <a:gd name="connsiteY0" fmla="*/ 138562 h 1488662"/>
              <a:gd name="connsiteX1" fmla="*/ 4838151 w 9173758"/>
              <a:gd name="connsiteY1" fmla="*/ 1487517 h 1488662"/>
              <a:gd name="connsiteX2" fmla="*/ 9173758 w 9173758"/>
              <a:gd name="connsiteY2" fmla="*/ 0 h 1488662"/>
              <a:gd name="connsiteX0" fmla="*/ 47 w 9173759"/>
              <a:gd name="connsiteY0" fmla="*/ 138562 h 1317125"/>
              <a:gd name="connsiteX1" fmla="*/ 4733919 w 9173759"/>
              <a:gd name="connsiteY1" fmla="*/ 1314989 h 1317125"/>
              <a:gd name="connsiteX2" fmla="*/ 9173759 w 9173759"/>
              <a:gd name="connsiteY2" fmla="*/ 0 h 1317125"/>
              <a:gd name="connsiteX0" fmla="*/ 47 w 9173759"/>
              <a:gd name="connsiteY0" fmla="*/ 138562 h 1540277"/>
              <a:gd name="connsiteX1" fmla="*/ 4716547 w 9173759"/>
              <a:gd name="connsiteY1" fmla="*/ 1539276 h 1540277"/>
              <a:gd name="connsiteX2" fmla="*/ 9173759 w 9173759"/>
              <a:gd name="connsiteY2" fmla="*/ 0 h 1540277"/>
              <a:gd name="connsiteX0" fmla="*/ 47 w 9175080"/>
              <a:gd name="connsiteY0" fmla="*/ 138562 h 1540277"/>
              <a:gd name="connsiteX1" fmla="*/ 4716547 w 9175080"/>
              <a:gd name="connsiteY1" fmla="*/ 1539276 h 1540277"/>
              <a:gd name="connsiteX2" fmla="*/ 9173759 w 9175080"/>
              <a:gd name="connsiteY2" fmla="*/ 0 h 1540277"/>
              <a:gd name="connsiteX0" fmla="*/ 0 w 9175033"/>
              <a:gd name="connsiteY0" fmla="*/ 138562 h 1555487"/>
              <a:gd name="connsiteX1" fmla="*/ 4716500 w 9175033"/>
              <a:gd name="connsiteY1" fmla="*/ 1539276 h 1555487"/>
              <a:gd name="connsiteX2" fmla="*/ 9173712 w 9175033"/>
              <a:gd name="connsiteY2" fmla="*/ 0 h 1555487"/>
              <a:gd name="connsiteX0" fmla="*/ 0 w 9175033"/>
              <a:gd name="connsiteY0" fmla="*/ 138562 h 1541409"/>
              <a:gd name="connsiteX1" fmla="*/ 4716500 w 9175033"/>
              <a:gd name="connsiteY1" fmla="*/ 1539276 h 1541409"/>
              <a:gd name="connsiteX2" fmla="*/ 9173712 w 9175033"/>
              <a:gd name="connsiteY2" fmla="*/ 0 h 1541409"/>
              <a:gd name="connsiteX0" fmla="*/ 0 w 9175033"/>
              <a:gd name="connsiteY0" fmla="*/ 138562 h 1550272"/>
              <a:gd name="connsiteX1" fmla="*/ 4716500 w 9175033"/>
              <a:gd name="connsiteY1" fmla="*/ 1539276 h 1550272"/>
              <a:gd name="connsiteX2" fmla="*/ 9173712 w 9175033"/>
              <a:gd name="connsiteY2" fmla="*/ 0 h 1550272"/>
              <a:gd name="connsiteX0" fmla="*/ 0 w 9175033"/>
              <a:gd name="connsiteY0" fmla="*/ 138562 h 1542627"/>
              <a:gd name="connsiteX1" fmla="*/ 4716500 w 9175033"/>
              <a:gd name="connsiteY1" fmla="*/ 1539276 h 1542627"/>
              <a:gd name="connsiteX2" fmla="*/ 9173712 w 9175033"/>
              <a:gd name="connsiteY2" fmla="*/ 0 h 1542627"/>
              <a:gd name="connsiteX0" fmla="*/ 0 w 9175033"/>
              <a:gd name="connsiteY0" fmla="*/ 138562 h 1539276"/>
              <a:gd name="connsiteX1" fmla="*/ 4716500 w 9175033"/>
              <a:gd name="connsiteY1" fmla="*/ 1539276 h 1539276"/>
              <a:gd name="connsiteX2" fmla="*/ 9173712 w 9175033"/>
              <a:gd name="connsiteY2" fmla="*/ 0 h 1539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75033" h="1539276">
                <a:moveTo>
                  <a:pt x="0" y="138562"/>
                </a:moveTo>
                <a:cubicBezTo>
                  <a:pt x="94859" y="1503018"/>
                  <a:pt x="3405842" y="1476645"/>
                  <a:pt x="4716500" y="1539276"/>
                </a:cubicBezTo>
                <a:cubicBezTo>
                  <a:pt x="6245452" y="1516182"/>
                  <a:pt x="9247112" y="1713253"/>
                  <a:pt x="9173712" y="0"/>
                </a:cubicBezTo>
              </a:path>
            </a:pathLst>
          </a:custGeom>
          <a:ln w="152400">
            <a:solidFill>
              <a:srgbClr val="238B4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2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237371" y="295536"/>
            <a:ext cx="19604917" cy="16711229"/>
            <a:chOff x="-237371" y="295536"/>
            <a:chExt cx="19604917" cy="167112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4038" y="8231514"/>
              <a:ext cx="7693508" cy="65858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7371" y="8432118"/>
              <a:ext cx="6462302" cy="61846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9511" y="968527"/>
              <a:ext cx="7730239" cy="66998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5513" y="8264953"/>
              <a:ext cx="6109629" cy="6351769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-11952" y="1310899"/>
              <a:ext cx="6763625" cy="6590678"/>
              <a:chOff x="4965212" y="1519674"/>
              <a:chExt cx="7018373" cy="683891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6"/>
              <a:stretch/>
            </p:blipFill>
            <p:spPr>
              <a:xfrm>
                <a:off x="4965212" y="1519674"/>
                <a:ext cx="7018373" cy="6838912"/>
              </a:xfrm>
              <a:prstGeom prst="rect">
                <a:avLst/>
              </a:prstGeom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6151197" y="1819757"/>
                <a:ext cx="4016671" cy="5858229"/>
                <a:chOff x="3971124" y="1487132"/>
                <a:chExt cx="9956984" cy="15518419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3971124" y="1487132"/>
                  <a:ext cx="9956984" cy="5542860"/>
                </a:xfrm>
                <a:prstGeom prst="line">
                  <a:avLst/>
                </a:prstGeom>
                <a:ln w="1270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H="1" flipV="1">
                  <a:off x="3982418" y="7029995"/>
                  <a:ext cx="320040" cy="9975556"/>
                </a:xfrm>
                <a:prstGeom prst="line">
                  <a:avLst/>
                </a:prstGeom>
                <a:ln w="1270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4213170" y="16199859"/>
                  <a:ext cx="1324268" cy="734021"/>
                </a:xfrm>
                <a:prstGeom prst="line">
                  <a:avLst/>
                </a:prstGeom>
                <a:ln w="1270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13928108" y="1487135"/>
                  <a:ext cx="0" cy="2079402"/>
                </a:xfrm>
                <a:prstGeom prst="line">
                  <a:avLst/>
                </a:prstGeom>
                <a:ln w="1270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4"/>
            <p:cNvGrpSpPr/>
            <p:nvPr/>
          </p:nvGrpSpPr>
          <p:grpSpPr>
            <a:xfrm>
              <a:off x="6673159" y="2429403"/>
              <a:ext cx="4126949" cy="4601904"/>
              <a:chOff x="599741" y="2477163"/>
              <a:chExt cx="4415742" cy="492393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71" t="3482" r="2954" b="3208"/>
              <a:stretch/>
            </p:blipFill>
            <p:spPr>
              <a:xfrm>
                <a:off x="599741" y="2477163"/>
                <a:ext cx="4415742" cy="4923934"/>
              </a:xfrm>
              <a:prstGeom prst="rect">
                <a:avLst/>
              </a:prstGeom>
              <a:ln w="127000">
                <a:solidFill>
                  <a:schemeClr val="tx1"/>
                </a:solidFill>
              </a:ln>
            </p:spPr>
          </p:pic>
          <p:sp>
            <p:nvSpPr>
              <p:cNvPr id="41" name="Freeform 40"/>
              <p:cNvSpPr/>
              <p:nvPr/>
            </p:nvSpPr>
            <p:spPr>
              <a:xfrm>
                <a:off x="599741" y="3686826"/>
                <a:ext cx="4415742" cy="506437"/>
              </a:xfrm>
              <a:custGeom>
                <a:avLst/>
                <a:gdLst>
                  <a:gd name="connsiteX0" fmla="*/ 0 w 4783015"/>
                  <a:gd name="connsiteY0" fmla="*/ 0 h 506437"/>
                  <a:gd name="connsiteX1" fmla="*/ 168812 w 4783015"/>
                  <a:gd name="connsiteY1" fmla="*/ 42203 h 506437"/>
                  <a:gd name="connsiteX2" fmla="*/ 337624 w 4783015"/>
                  <a:gd name="connsiteY2" fmla="*/ 84406 h 506437"/>
                  <a:gd name="connsiteX3" fmla="*/ 661181 w 4783015"/>
                  <a:gd name="connsiteY3" fmla="*/ 112542 h 506437"/>
                  <a:gd name="connsiteX4" fmla="*/ 787790 w 4783015"/>
                  <a:gd name="connsiteY4" fmla="*/ 140677 h 506437"/>
                  <a:gd name="connsiteX5" fmla="*/ 900332 w 4783015"/>
                  <a:gd name="connsiteY5" fmla="*/ 168812 h 506437"/>
                  <a:gd name="connsiteX6" fmla="*/ 1477107 w 4783015"/>
                  <a:gd name="connsiteY6" fmla="*/ 196948 h 506437"/>
                  <a:gd name="connsiteX7" fmla="*/ 1575581 w 4783015"/>
                  <a:gd name="connsiteY7" fmla="*/ 211016 h 506437"/>
                  <a:gd name="connsiteX8" fmla="*/ 1744394 w 4783015"/>
                  <a:gd name="connsiteY8" fmla="*/ 253219 h 506437"/>
                  <a:gd name="connsiteX9" fmla="*/ 2405575 w 4783015"/>
                  <a:gd name="connsiteY9" fmla="*/ 295422 h 506437"/>
                  <a:gd name="connsiteX10" fmla="*/ 2743200 w 4783015"/>
                  <a:gd name="connsiteY10" fmla="*/ 337625 h 506437"/>
                  <a:gd name="connsiteX11" fmla="*/ 2982350 w 4783015"/>
                  <a:gd name="connsiteY11" fmla="*/ 351692 h 506437"/>
                  <a:gd name="connsiteX12" fmla="*/ 3108960 w 4783015"/>
                  <a:gd name="connsiteY12" fmla="*/ 365760 h 506437"/>
                  <a:gd name="connsiteX13" fmla="*/ 3207434 w 4783015"/>
                  <a:gd name="connsiteY13" fmla="*/ 379828 h 506437"/>
                  <a:gd name="connsiteX14" fmla="*/ 3446584 w 4783015"/>
                  <a:gd name="connsiteY14" fmla="*/ 393896 h 506437"/>
                  <a:gd name="connsiteX15" fmla="*/ 4178104 w 4783015"/>
                  <a:gd name="connsiteY15" fmla="*/ 422031 h 506437"/>
                  <a:gd name="connsiteX16" fmla="*/ 4262510 w 4783015"/>
                  <a:gd name="connsiteY16" fmla="*/ 436099 h 506437"/>
                  <a:gd name="connsiteX17" fmla="*/ 4346917 w 4783015"/>
                  <a:gd name="connsiteY17" fmla="*/ 464234 h 506437"/>
                  <a:gd name="connsiteX18" fmla="*/ 4684541 w 4783015"/>
                  <a:gd name="connsiteY18" fmla="*/ 492369 h 506437"/>
                  <a:gd name="connsiteX19" fmla="*/ 4783015 w 4783015"/>
                  <a:gd name="connsiteY19" fmla="*/ 506437 h 506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783015" h="506437">
                    <a:moveTo>
                      <a:pt x="0" y="0"/>
                    </a:moveTo>
                    <a:cubicBezTo>
                      <a:pt x="56271" y="14068"/>
                      <a:pt x="112926" y="26679"/>
                      <a:pt x="168812" y="42203"/>
                    </a:cubicBezTo>
                    <a:cubicBezTo>
                      <a:pt x="270802" y="70534"/>
                      <a:pt x="233078" y="73952"/>
                      <a:pt x="337624" y="84406"/>
                    </a:cubicBezTo>
                    <a:cubicBezTo>
                      <a:pt x="431462" y="93790"/>
                      <a:pt x="563007" y="96180"/>
                      <a:pt x="661181" y="112542"/>
                    </a:cubicBezTo>
                    <a:cubicBezTo>
                      <a:pt x="703825" y="119649"/>
                      <a:pt x="745707" y="130775"/>
                      <a:pt x="787790" y="140677"/>
                    </a:cubicBezTo>
                    <a:cubicBezTo>
                      <a:pt x="825431" y="149533"/>
                      <a:pt x="862052" y="163343"/>
                      <a:pt x="900332" y="168812"/>
                    </a:cubicBezTo>
                    <a:cubicBezTo>
                      <a:pt x="1021057" y="186058"/>
                      <a:pt x="1437165" y="195521"/>
                      <a:pt x="1477107" y="196948"/>
                    </a:cubicBezTo>
                    <a:cubicBezTo>
                      <a:pt x="1509932" y="201637"/>
                      <a:pt x="1543134" y="204185"/>
                      <a:pt x="1575581" y="211016"/>
                    </a:cubicBezTo>
                    <a:cubicBezTo>
                      <a:pt x="1632340" y="222965"/>
                      <a:pt x="1687087" y="244265"/>
                      <a:pt x="1744394" y="253219"/>
                    </a:cubicBezTo>
                    <a:cubicBezTo>
                      <a:pt x="1959572" y="286840"/>
                      <a:pt x="2189977" y="287437"/>
                      <a:pt x="2405575" y="295422"/>
                    </a:cubicBezTo>
                    <a:cubicBezTo>
                      <a:pt x="2539545" y="314560"/>
                      <a:pt x="2614443" y="328088"/>
                      <a:pt x="2743200" y="337625"/>
                    </a:cubicBezTo>
                    <a:cubicBezTo>
                      <a:pt x="2822836" y="343524"/>
                      <a:pt x="2902731" y="345568"/>
                      <a:pt x="2982350" y="351692"/>
                    </a:cubicBezTo>
                    <a:cubicBezTo>
                      <a:pt x="3024688" y="354949"/>
                      <a:pt x="3066825" y="360493"/>
                      <a:pt x="3108960" y="365760"/>
                    </a:cubicBezTo>
                    <a:cubicBezTo>
                      <a:pt x="3141862" y="369873"/>
                      <a:pt x="3174391" y="377074"/>
                      <a:pt x="3207434" y="379828"/>
                    </a:cubicBezTo>
                    <a:cubicBezTo>
                      <a:pt x="3287013" y="386460"/>
                      <a:pt x="3366834" y="389806"/>
                      <a:pt x="3446584" y="393896"/>
                    </a:cubicBezTo>
                    <a:cubicBezTo>
                      <a:pt x="3750494" y="409481"/>
                      <a:pt x="3852115" y="411164"/>
                      <a:pt x="4178104" y="422031"/>
                    </a:cubicBezTo>
                    <a:cubicBezTo>
                      <a:pt x="4206239" y="426720"/>
                      <a:pt x="4234838" y="429181"/>
                      <a:pt x="4262510" y="436099"/>
                    </a:cubicBezTo>
                    <a:cubicBezTo>
                      <a:pt x="4291282" y="443292"/>
                      <a:pt x="4317835" y="458418"/>
                      <a:pt x="4346917" y="464234"/>
                    </a:cubicBezTo>
                    <a:cubicBezTo>
                      <a:pt x="4412482" y="477347"/>
                      <a:pt x="4648815" y="489987"/>
                      <a:pt x="4684541" y="492369"/>
                    </a:cubicBezTo>
                    <a:lnTo>
                      <a:pt x="4783015" y="506437"/>
                    </a:lnTo>
                  </a:path>
                </a:pathLst>
              </a:custGeom>
              <a:noFill/>
              <a:ln w="127000">
                <a:solidFill>
                  <a:srgbClr val="238B4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599741" y="4802655"/>
                <a:ext cx="4415742" cy="534573"/>
              </a:xfrm>
              <a:custGeom>
                <a:avLst/>
                <a:gdLst>
                  <a:gd name="connsiteX0" fmla="*/ 0 w 4811151"/>
                  <a:gd name="connsiteY0" fmla="*/ 84407 h 534573"/>
                  <a:gd name="connsiteX1" fmla="*/ 337625 w 4811151"/>
                  <a:gd name="connsiteY1" fmla="*/ 42203 h 534573"/>
                  <a:gd name="connsiteX2" fmla="*/ 407963 w 4811151"/>
                  <a:gd name="connsiteY2" fmla="*/ 28136 h 534573"/>
                  <a:gd name="connsiteX3" fmla="*/ 618979 w 4811151"/>
                  <a:gd name="connsiteY3" fmla="*/ 0 h 534573"/>
                  <a:gd name="connsiteX4" fmla="*/ 872197 w 4811151"/>
                  <a:gd name="connsiteY4" fmla="*/ 28136 h 534573"/>
                  <a:gd name="connsiteX5" fmla="*/ 970671 w 4811151"/>
                  <a:gd name="connsiteY5" fmla="*/ 56271 h 534573"/>
                  <a:gd name="connsiteX6" fmla="*/ 1237957 w 4811151"/>
                  <a:gd name="connsiteY6" fmla="*/ 70339 h 534573"/>
                  <a:gd name="connsiteX7" fmla="*/ 1364566 w 4811151"/>
                  <a:gd name="connsiteY7" fmla="*/ 84407 h 534573"/>
                  <a:gd name="connsiteX8" fmla="*/ 1702191 w 4811151"/>
                  <a:gd name="connsiteY8" fmla="*/ 112542 h 534573"/>
                  <a:gd name="connsiteX9" fmla="*/ 1786597 w 4811151"/>
                  <a:gd name="connsiteY9" fmla="*/ 126610 h 534573"/>
                  <a:gd name="connsiteX10" fmla="*/ 2067951 w 4811151"/>
                  <a:gd name="connsiteY10" fmla="*/ 154745 h 534573"/>
                  <a:gd name="connsiteX11" fmla="*/ 2461846 w 4811151"/>
                  <a:gd name="connsiteY11" fmla="*/ 211016 h 534573"/>
                  <a:gd name="connsiteX12" fmla="*/ 2588456 w 4811151"/>
                  <a:gd name="connsiteY12" fmla="*/ 225083 h 534573"/>
                  <a:gd name="connsiteX13" fmla="*/ 2700997 w 4811151"/>
                  <a:gd name="connsiteY13" fmla="*/ 253219 h 534573"/>
                  <a:gd name="connsiteX14" fmla="*/ 3249637 w 4811151"/>
                  <a:gd name="connsiteY14" fmla="*/ 309490 h 534573"/>
                  <a:gd name="connsiteX15" fmla="*/ 3334043 w 4811151"/>
                  <a:gd name="connsiteY15" fmla="*/ 323557 h 534573"/>
                  <a:gd name="connsiteX16" fmla="*/ 3798277 w 4811151"/>
                  <a:gd name="connsiteY16" fmla="*/ 351693 h 534573"/>
                  <a:gd name="connsiteX17" fmla="*/ 3896751 w 4811151"/>
                  <a:gd name="connsiteY17" fmla="*/ 365760 h 534573"/>
                  <a:gd name="connsiteX18" fmla="*/ 4079631 w 4811151"/>
                  <a:gd name="connsiteY18" fmla="*/ 407963 h 534573"/>
                  <a:gd name="connsiteX19" fmla="*/ 4178105 w 4811151"/>
                  <a:gd name="connsiteY19" fmla="*/ 450167 h 534573"/>
                  <a:gd name="connsiteX20" fmla="*/ 4712677 w 4811151"/>
                  <a:gd name="connsiteY20" fmla="*/ 506437 h 534573"/>
                  <a:gd name="connsiteX21" fmla="*/ 4811151 w 4811151"/>
                  <a:gd name="connsiteY21" fmla="*/ 534573 h 53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811151" h="534573">
                    <a:moveTo>
                      <a:pt x="0" y="84407"/>
                    </a:moveTo>
                    <a:lnTo>
                      <a:pt x="337625" y="42203"/>
                    </a:lnTo>
                    <a:cubicBezTo>
                      <a:pt x="361311" y="38936"/>
                      <a:pt x="384317" y="31683"/>
                      <a:pt x="407963" y="28136"/>
                    </a:cubicBezTo>
                    <a:cubicBezTo>
                      <a:pt x="478139" y="17610"/>
                      <a:pt x="548640" y="9379"/>
                      <a:pt x="618979" y="0"/>
                    </a:cubicBezTo>
                    <a:cubicBezTo>
                      <a:pt x="703385" y="9379"/>
                      <a:pt x="788338" y="14719"/>
                      <a:pt x="872197" y="28136"/>
                    </a:cubicBezTo>
                    <a:cubicBezTo>
                      <a:pt x="905906" y="33530"/>
                      <a:pt x="936758" y="52358"/>
                      <a:pt x="970671" y="56271"/>
                    </a:cubicBezTo>
                    <a:cubicBezTo>
                      <a:pt x="1059302" y="66498"/>
                      <a:pt x="1148862" y="65650"/>
                      <a:pt x="1237957" y="70339"/>
                    </a:cubicBezTo>
                    <a:cubicBezTo>
                      <a:pt x="1280160" y="75028"/>
                      <a:pt x="1322278" y="80563"/>
                      <a:pt x="1364566" y="84407"/>
                    </a:cubicBezTo>
                    <a:lnTo>
                      <a:pt x="1702191" y="112542"/>
                    </a:lnTo>
                    <a:cubicBezTo>
                      <a:pt x="1730573" y="115380"/>
                      <a:pt x="1758262" y="123341"/>
                      <a:pt x="1786597" y="126610"/>
                    </a:cubicBezTo>
                    <a:cubicBezTo>
                      <a:pt x="1880228" y="137414"/>
                      <a:pt x="1974235" y="144704"/>
                      <a:pt x="2067951" y="154745"/>
                    </a:cubicBezTo>
                    <a:cubicBezTo>
                      <a:pt x="2204539" y="169379"/>
                      <a:pt x="2318833" y="191290"/>
                      <a:pt x="2461846" y="211016"/>
                    </a:cubicBezTo>
                    <a:cubicBezTo>
                      <a:pt x="2503911" y="216818"/>
                      <a:pt x="2546253" y="220394"/>
                      <a:pt x="2588456" y="225083"/>
                    </a:cubicBezTo>
                    <a:cubicBezTo>
                      <a:pt x="2625970" y="234462"/>
                      <a:pt x="2662640" y="248322"/>
                      <a:pt x="2700997" y="253219"/>
                    </a:cubicBezTo>
                    <a:cubicBezTo>
                      <a:pt x="2883356" y="276499"/>
                      <a:pt x="3068299" y="279268"/>
                      <a:pt x="3249637" y="309490"/>
                    </a:cubicBezTo>
                    <a:cubicBezTo>
                      <a:pt x="3277772" y="314179"/>
                      <a:pt x="3305610" y="321282"/>
                      <a:pt x="3334043" y="323557"/>
                    </a:cubicBezTo>
                    <a:cubicBezTo>
                      <a:pt x="3659544" y="349597"/>
                      <a:pt x="3517879" y="324989"/>
                      <a:pt x="3798277" y="351693"/>
                    </a:cubicBezTo>
                    <a:cubicBezTo>
                      <a:pt x="3831286" y="354837"/>
                      <a:pt x="3863926" y="361071"/>
                      <a:pt x="3896751" y="365760"/>
                    </a:cubicBezTo>
                    <a:cubicBezTo>
                      <a:pt x="4355593" y="518711"/>
                      <a:pt x="3568334" y="261878"/>
                      <a:pt x="4079631" y="407963"/>
                    </a:cubicBezTo>
                    <a:cubicBezTo>
                      <a:pt x="4113969" y="417774"/>
                      <a:pt x="4142817" y="444678"/>
                      <a:pt x="4178105" y="450167"/>
                    </a:cubicBezTo>
                    <a:cubicBezTo>
                      <a:pt x="4355151" y="477708"/>
                      <a:pt x="4534486" y="487680"/>
                      <a:pt x="4712677" y="506437"/>
                    </a:cubicBezTo>
                    <a:lnTo>
                      <a:pt x="4811151" y="534573"/>
                    </a:lnTo>
                  </a:path>
                </a:pathLst>
              </a:custGeom>
              <a:noFill/>
              <a:ln w="127000">
                <a:solidFill>
                  <a:srgbClr val="238B4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3380839" y="7826319"/>
              <a:ext cx="4550230" cy="1373955"/>
              <a:chOff x="2689471" y="8216238"/>
              <a:chExt cx="6036728" cy="2368725"/>
            </a:xfrm>
          </p:grpSpPr>
          <p:grpSp>
            <p:nvGrpSpPr>
              <p:cNvPr id="54" name="Group 53"/>
              <p:cNvGrpSpPr/>
              <p:nvPr/>
            </p:nvGrpSpPr>
            <p:grpSpPr>
              <a:xfrm rot="10800000">
                <a:off x="2689471" y="8216238"/>
                <a:ext cx="6036728" cy="2368725"/>
                <a:chOff x="5581911" y="7517847"/>
                <a:chExt cx="6608988" cy="5004613"/>
              </a:xfrm>
            </p:grpSpPr>
            <p:sp>
              <p:nvSpPr>
                <p:cNvPr id="56" name="Arc 55"/>
                <p:cNvSpPr/>
                <p:nvPr/>
              </p:nvSpPr>
              <p:spPr>
                <a:xfrm>
                  <a:off x="8886302" y="7590059"/>
                  <a:ext cx="3304597" cy="4932401"/>
                </a:xfrm>
                <a:prstGeom prst="arc">
                  <a:avLst>
                    <a:gd name="adj1" fmla="val 11041619"/>
                    <a:gd name="adj2" fmla="val 14766511"/>
                  </a:avLst>
                </a:prstGeom>
                <a:ln w="146050">
                  <a:solidFill>
                    <a:srgbClr val="238B45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Arc 56"/>
                <p:cNvSpPr/>
                <p:nvPr/>
              </p:nvSpPr>
              <p:spPr>
                <a:xfrm flipH="1">
                  <a:off x="5581911" y="7517847"/>
                  <a:ext cx="3304594" cy="4932401"/>
                </a:xfrm>
                <a:prstGeom prst="arc">
                  <a:avLst>
                    <a:gd name="adj1" fmla="val 10789707"/>
                    <a:gd name="adj2" fmla="val 14614250"/>
                  </a:avLst>
                </a:prstGeom>
                <a:ln w="146050">
                  <a:solidFill>
                    <a:srgbClr val="238B45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5" name="Straight Connector 54"/>
              <p:cNvCxnSpPr>
                <a:stCxn id="57" idx="0"/>
              </p:cNvCxnSpPr>
              <p:nvPr/>
            </p:nvCxnSpPr>
            <p:spPr>
              <a:xfrm flipV="1">
                <a:off x="5707760" y="8563043"/>
                <a:ext cx="6912" cy="849955"/>
              </a:xfrm>
              <a:prstGeom prst="line">
                <a:avLst/>
              </a:prstGeom>
              <a:ln w="152400" cap="sq">
                <a:solidFill>
                  <a:srgbClr val="238B45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3010158" y="13349828"/>
              <a:ext cx="5275654" cy="2533066"/>
              <a:chOff x="5581910" y="7511283"/>
              <a:chExt cx="6596984" cy="4932401"/>
            </a:xfrm>
          </p:grpSpPr>
          <p:sp>
            <p:nvSpPr>
              <p:cNvPr id="70" name="Arc 69"/>
              <p:cNvSpPr/>
              <p:nvPr/>
            </p:nvSpPr>
            <p:spPr>
              <a:xfrm>
                <a:off x="8874297" y="7511283"/>
                <a:ext cx="3304597" cy="4932401"/>
              </a:xfrm>
              <a:prstGeom prst="arc">
                <a:avLst>
                  <a:gd name="adj1" fmla="val 11041619"/>
                  <a:gd name="adj2" fmla="val 14766511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/>
              <p:cNvSpPr/>
              <p:nvPr/>
            </p:nvSpPr>
            <p:spPr>
              <a:xfrm flipH="1">
                <a:off x="5581910" y="7511283"/>
                <a:ext cx="3304594" cy="4932401"/>
              </a:xfrm>
              <a:prstGeom prst="arc">
                <a:avLst>
                  <a:gd name="adj1" fmla="val 10789707"/>
                  <a:gd name="adj2" fmla="val 14614250"/>
                </a:avLst>
              </a:prstGeom>
              <a:ln w="146050">
                <a:solidFill>
                  <a:srgbClr val="238B4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" name="Straight Connector 74"/>
            <p:cNvCxnSpPr/>
            <p:nvPr/>
          </p:nvCxnSpPr>
          <p:spPr>
            <a:xfrm flipV="1">
              <a:off x="15264181" y="7764437"/>
              <a:ext cx="0" cy="857054"/>
            </a:xfrm>
            <a:prstGeom prst="line">
              <a:avLst/>
            </a:prstGeom>
            <a:ln w="152400" cap="sq">
              <a:solidFill>
                <a:srgbClr val="238B45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 78"/>
            <p:cNvSpPr/>
            <p:nvPr/>
          </p:nvSpPr>
          <p:spPr>
            <a:xfrm>
              <a:off x="5655954" y="15467489"/>
              <a:ext cx="9608228" cy="1539276"/>
            </a:xfrm>
            <a:custGeom>
              <a:avLst/>
              <a:gdLst>
                <a:gd name="connsiteX0" fmla="*/ 0 w 9086850"/>
                <a:gd name="connsiteY0" fmla="*/ 0 h 1314691"/>
                <a:gd name="connsiteX1" fmla="*/ 5029200 w 9086850"/>
                <a:gd name="connsiteY1" fmla="*/ 1314450 h 1314691"/>
                <a:gd name="connsiteX2" fmla="*/ 9086850 w 9086850"/>
                <a:gd name="connsiteY2" fmla="*/ 85725 h 1314691"/>
                <a:gd name="connsiteX0" fmla="*/ 0 w 9086850"/>
                <a:gd name="connsiteY0" fmla="*/ 0 h 1314671"/>
                <a:gd name="connsiteX1" fmla="*/ 5029200 w 9086850"/>
                <a:gd name="connsiteY1" fmla="*/ 1314450 h 1314671"/>
                <a:gd name="connsiteX2" fmla="*/ 9086850 w 9086850"/>
                <a:gd name="connsiteY2" fmla="*/ 85725 h 1314671"/>
                <a:gd name="connsiteX0" fmla="*/ 77 w 9086927"/>
                <a:gd name="connsiteY0" fmla="*/ 0 h 1314965"/>
                <a:gd name="connsiteX1" fmla="*/ 5029277 w 9086927"/>
                <a:gd name="connsiteY1" fmla="*/ 1314450 h 1314965"/>
                <a:gd name="connsiteX2" fmla="*/ 9086927 w 9086927"/>
                <a:gd name="connsiteY2" fmla="*/ 85725 h 1314965"/>
                <a:gd name="connsiteX0" fmla="*/ 77 w 9086927"/>
                <a:gd name="connsiteY0" fmla="*/ 0 h 1314965"/>
                <a:gd name="connsiteX1" fmla="*/ 5029277 w 9086927"/>
                <a:gd name="connsiteY1" fmla="*/ 1314450 h 1314965"/>
                <a:gd name="connsiteX2" fmla="*/ 9086927 w 9086927"/>
                <a:gd name="connsiteY2" fmla="*/ 85725 h 1314965"/>
                <a:gd name="connsiteX0" fmla="*/ 59 w 9086909"/>
                <a:gd name="connsiteY0" fmla="*/ 0 h 1314965"/>
                <a:gd name="connsiteX1" fmla="*/ 5029259 w 9086909"/>
                <a:gd name="connsiteY1" fmla="*/ 1314450 h 1314965"/>
                <a:gd name="connsiteX2" fmla="*/ 9086909 w 9086909"/>
                <a:gd name="connsiteY2" fmla="*/ 85725 h 1314965"/>
                <a:gd name="connsiteX0" fmla="*/ 44 w 9173756"/>
                <a:gd name="connsiteY0" fmla="*/ 138562 h 1454277"/>
                <a:gd name="connsiteX1" fmla="*/ 5029244 w 9173756"/>
                <a:gd name="connsiteY1" fmla="*/ 1453012 h 1454277"/>
                <a:gd name="connsiteX2" fmla="*/ 9173756 w 9173756"/>
                <a:gd name="connsiteY2" fmla="*/ 0 h 1454277"/>
                <a:gd name="connsiteX0" fmla="*/ 42 w 9173754"/>
                <a:gd name="connsiteY0" fmla="*/ 138562 h 1471467"/>
                <a:gd name="connsiteX1" fmla="*/ 5202964 w 9173754"/>
                <a:gd name="connsiteY1" fmla="*/ 1470265 h 1471467"/>
                <a:gd name="connsiteX2" fmla="*/ 9173754 w 9173754"/>
                <a:gd name="connsiteY2" fmla="*/ 0 h 1471467"/>
                <a:gd name="connsiteX0" fmla="*/ 47 w 9173759"/>
                <a:gd name="connsiteY0" fmla="*/ 138562 h 1488662"/>
                <a:gd name="connsiteX1" fmla="*/ 4733919 w 9173759"/>
                <a:gd name="connsiteY1" fmla="*/ 1487517 h 1488662"/>
                <a:gd name="connsiteX2" fmla="*/ 9173759 w 9173759"/>
                <a:gd name="connsiteY2" fmla="*/ 0 h 1488662"/>
                <a:gd name="connsiteX0" fmla="*/ 46 w 9173758"/>
                <a:gd name="connsiteY0" fmla="*/ 138562 h 1488662"/>
                <a:gd name="connsiteX1" fmla="*/ 4838151 w 9173758"/>
                <a:gd name="connsiteY1" fmla="*/ 1487517 h 1488662"/>
                <a:gd name="connsiteX2" fmla="*/ 9173758 w 9173758"/>
                <a:gd name="connsiteY2" fmla="*/ 0 h 1488662"/>
                <a:gd name="connsiteX0" fmla="*/ 47 w 9173759"/>
                <a:gd name="connsiteY0" fmla="*/ 138562 h 1317125"/>
                <a:gd name="connsiteX1" fmla="*/ 4733919 w 9173759"/>
                <a:gd name="connsiteY1" fmla="*/ 1314989 h 1317125"/>
                <a:gd name="connsiteX2" fmla="*/ 9173759 w 9173759"/>
                <a:gd name="connsiteY2" fmla="*/ 0 h 1317125"/>
                <a:gd name="connsiteX0" fmla="*/ 47 w 9173759"/>
                <a:gd name="connsiteY0" fmla="*/ 138562 h 1540277"/>
                <a:gd name="connsiteX1" fmla="*/ 4716547 w 9173759"/>
                <a:gd name="connsiteY1" fmla="*/ 1539276 h 1540277"/>
                <a:gd name="connsiteX2" fmla="*/ 9173759 w 9173759"/>
                <a:gd name="connsiteY2" fmla="*/ 0 h 1540277"/>
                <a:gd name="connsiteX0" fmla="*/ 47 w 9175080"/>
                <a:gd name="connsiteY0" fmla="*/ 138562 h 1540277"/>
                <a:gd name="connsiteX1" fmla="*/ 4716547 w 9175080"/>
                <a:gd name="connsiteY1" fmla="*/ 1539276 h 1540277"/>
                <a:gd name="connsiteX2" fmla="*/ 9173759 w 9175080"/>
                <a:gd name="connsiteY2" fmla="*/ 0 h 1540277"/>
                <a:gd name="connsiteX0" fmla="*/ 0 w 9175033"/>
                <a:gd name="connsiteY0" fmla="*/ 138562 h 1555487"/>
                <a:gd name="connsiteX1" fmla="*/ 4716500 w 9175033"/>
                <a:gd name="connsiteY1" fmla="*/ 1539276 h 1555487"/>
                <a:gd name="connsiteX2" fmla="*/ 9173712 w 9175033"/>
                <a:gd name="connsiteY2" fmla="*/ 0 h 1555487"/>
                <a:gd name="connsiteX0" fmla="*/ 0 w 9175033"/>
                <a:gd name="connsiteY0" fmla="*/ 138562 h 1541409"/>
                <a:gd name="connsiteX1" fmla="*/ 4716500 w 9175033"/>
                <a:gd name="connsiteY1" fmla="*/ 1539276 h 1541409"/>
                <a:gd name="connsiteX2" fmla="*/ 9173712 w 9175033"/>
                <a:gd name="connsiteY2" fmla="*/ 0 h 1541409"/>
                <a:gd name="connsiteX0" fmla="*/ 0 w 9175033"/>
                <a:gd name="connsiteY0" fmla="*/ 138562 h 1550272"/>
                <a:gd name="connsiteX1" fmla="*/ 4716500 w 9175033"/>
                <a:gd name="connsiteY1" fmla="*/ 1539276 h 1550272"/>
                <a:gd name="connsiteX2" fmla="*/ 9173712 w 9175033"/>
                <a:gd name="connsiteY2" fmla="*/ 0 h 1550272"/>
                <a:gd name="connsiteX0" fmla="*/ 0 w 9175033"/>
                <a:gd name="connsiteY0" fmla="*/ 138562 h 1542627"/>
                <a:gd name="connsiteX1" fmla="*/ 4716500 w 9175033"/>
                <a:gd name="connsiteY1" fmla="*/ 1539276 h 1542627"/>
                <a:gd name="connsiteX2" fmla="*/ 9173712 w 9175033"/>
                <a:gd name="connsiteY2" fmla="*/ 0 h 1542627"/>
                <a:gd name="connsiteX0" fmla="*/ 0 w 9175033"/>
                <a:gd name="connsiteY0" fmla="*/ 138562 h 1539276"/>
                <a:gd name="connsiteX1" fmla="*/ 4716500 w 9175033"/>
                <a:gd name="connsiteY1" fmla="*/ 1539276 h 1539276"/>
                <a:gd name="connsiteX2" fmla="*/ 9173712 w 9175033"/>
                <a:gd name="connsiteY2" fmla="*/ 0 h 153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75033" h="1539276">
                  <a:moveTo>
                    <a:pt x="0" y="138562"/>
                  </a:moveTo>
                  <a:cubicBezTo>
                    <a:pt x="94859" y="1503018"/>
                    <a:pt x="3405842" y="1476645"/>
                    <a:pt x="4716500" y="1539276"/>
                  </a:cubicBezTo>
                  <a:cubicBezTo>
                    <a:pt x="6245452" y="1516182"/>
                    <a:pt x="9247112" y="1713253"/>
                    <a:pt x="9173712" y="0"/>
                  </a:cubicBezTo>
                </a:path>
              </a:pathLst>
            </a:custGeom>
            <a:ln w="152400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61547" y="14406421"/>
              <a:ext cx="9479139" cy="1114016"/>
              <a:chOff x="209147" y="-1729218"/>
              <a:chExt cx="9479139" cy="1114016"/>
            </a:xfrm>
          </p:grpSpPr>
          <p:sp>
            <p:nvSpPr>
              <p:cNvPr id="40" name="Flowchart: Alternate Process 39"/>
              <p:cNvSpPr/>
              <p:nvPr/>
            </p:nvSpPr>
            <p:spPr>
              <a:xfrm>
                <a:off x="808842" y="-1487739"/>
                <a:ext cx="8879444" cy="872537"/>
              </a:xfrm>
              <a:prstGeom prst="flowChartAlternateProcess">
                <a:avLst/>
              </a:prstGeom>
              <a:solidFill>
                <a:srgbClr val="66C2A4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 smtClean="0">
                    <a:solidFill>
                      <a:srgbClr val="238B45"/>
                    </a:solidFill>
                  </a:rPr>
                  <a:t>Individual Orientation clusters</a:t>
                </a:r>
                <a:endParaRPr lang="en-US" sz="4800" dirty="0"/>
              </a:p>
            </p:txBody>
          </p:sp>
          <p:sp>
            <p:nvSpPr>
              <p:cNvPr id="43" name="Teardrop 42"/>
              <p:cNvSpPr>
                <a:spLocks noChangeAspect="1"/>
              </p:cNvSpPr>
              <p:nvPr/>
            </p:nvSpPr>
            <p:spPr>
              <a:xfrm rot="5400000">
                <a:off x="232063" y="-1752134"/>
                <a:ext cx="1114016" cy="1159847"/>
              </a:xfrm>
              <a:prstGeom prst="teardrop">
                <a:avLst/>
              </a:prstGeom>
              <a:solidFill>
                <a:srgbClr val="238B45"/>
              </a:solidFill>
              <a:ln>
                <a:solidFill>
                  <a:schemeClr val="accent1">
                    <a:shade val="50000"/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6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430437" y="295536"/>
              <a:ext cx="8621599" cy="1114016"/>
              <a:chOff x="9430437" y="251991"/>
              <a:chExt cx="8621599" cy="1114016"/>
            </a:xfrm>
          </p:grpSpPr>
          <p:sp>
            <p:nvSpPr>
              <p:cNvPr id="44" name="Flowchart: Alternate Process 43"/>
              <p:cNvSpPr/>
              <p:nvPr/>
            </p:nvSpPr>
            <p:spPr>
              <a:xfrm>
                <a:off x="10030132" y="493470"/>
                <a:ext cx="8021904" cy="872537"/>
              </a:xfrm>
              <a:prstGeom prst="flowChartAlternateProcess">
                <a:avLst/>
              </a:prstGeom>
              <a:solidFill>
                <a:srgbClr val="66C2A4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 smtClean="0">
                    <a:solidFill>
                      <a:srgbClr val="238B45"/>
                    </a:solidFill>
                  </a:rPr>
                  <a:t>Volume Visualization</a:t>
                </a:r>
                <a:endParaRPr lang="en-US" sz="4800" dirty="0"/>
              </a:p>
            </p:txBody>
          </p:sp>
          <p:sp>
            <p:nvSpPr>
              <p:cNvPr id="45" name="Teardrop 44"/>
              <p:cNvSpPr>
                <a:spLocks noChangeAspect="1"/>
              </p:cNvSpPr>
              <p:nvPr/>
            </p:nvSpPr>
            <p:spPr>
              <a:xfrm rot="5400000">
                <a:off x="9453353" y="229075"/>
                <a:ext cx="1114016" cy="1159847"/>
              </a:xfrm>
              <a:prstGeom prst="teardrop">
                <a:avLst/>
              </a:prstGeom>
              <a:solidFill>
                <a:srgbClr val="238B45"/>
              </a:solidFill>
              <a:ln>
                <a:solidFill>
                  <a:schemeClr val="accent1">
                    <a:shade val="50000"/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600" dirty="0"/>
                  <a:t>D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61547" y="295536"/>
              <a:ext cx="8621599" cy="1114016"/>
              <a:chOff x="209147" y="251991"/>
              <a:chExt cx="8621599" cy="1114016"/>
            </a:xfrm>
          </p:grpSpPr>
          <p:sp>
            <p:nvSpPr>
              <p:cNvPr id="47" name="Flowchart: Alternate Process 46"/>
              <p:cNvSpPr/>
              <p:nvPr/>
            </p:nvSpPr>
            <p:spPr>
              <a:xfrm>
                <a:off x="808842" y="493470"/>
                <a:ext cx="8021904" cy="872537"/>
              </a:xfrm>
              <a:prstGeom prst="flowChartAlternateProcess">
                <a:avLst/>
              </a:prstGeom>
              <a:solidFill>
                <a:srgbClr val="66C2A4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 smtClean="0">
                    <a:solidFill>
                      <a:srgbClr val="238B45"/>
                    </a:solidFill>
                  </a:rPr>
                  <a:t>Scalar Data</a:t>
                </a:r>
                <a:endParaRPr lang="en-US" sz="4800" dirty="0"/>
              </a:p>
            </p:txBody>
          </p:sp>
          <p:sp>
            <p:nvSpPr>
              <p:cNvPr id="48" name="Teardrop 47"/>
              <p:cNvSpPr>
                <a:spLocks noChangeAspect="1"/>
              </p:cNvSpPr>
              <p:nvPr/>
            </p:nvSpPr>
            <p:spPr>
              <a:xfrm rot="5400000">
                <a:off x="232063" y="229075"/>
                <a:ext cx="1114016" cy="1159847"/>
              </a:xfrm>
              <a:prstGeom prst="teardrop">
                <a:avLst/>
              </a:prstGeom>
              <a:solidFill>
                <a:srgbClr val="238B45"/>
              </a:solidFill>
              <a:ln>
                <a:solidFill>
                  <a:schemeClr val="accent1">
                    <a:shade val="50000"/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600" dirty="0"/>
                  <a:t>A</a:t>
                </a:r>
                <a:endParaRPr lang="en-US" sz="9600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0267742" y="14406421"/>
              <a:ext cx="7606602" cy="1114016"/>
              <a:chOff x="209147" y="251991"/>
              <a:chExt cx="8621599" cy="1114016"/>
            </a:xfrm>
          </p:grpSpPr>
          <p:sp>
            <p:nvSpPr>
              <p:cNvPr id="50" name="Flowchart: Alternate Process 49"/>
              <p:cNvSpPr/>
              <p:nvPr/>
            </p:nvSpPr>
            <p:spPr>
              <a:xfrm>
                <a:off x="808842" y="493470"/>
                <a:ext cx="8021904" cy="872537"/>
              </a:xfrm>
              <a:prstGeom prst="flowChartAlternateProcess">
                <a:avLst/>
              </a:prstGeom>
              <a:solidFill>
                <a:srgbClr val="66C2A4">
                  <a:alpha val="4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 smtClean="0">
                    <a:solidFill>
                      <a:srgbClr val="238B45"/>
                    </a:solidFill>
                  </a:rPr>
                  <a:t>Combined Clusters</a:t>
                </a:r>
                <a:endParaRPr lang="en-US" sz="4800" dirty="0"/>
              </a:p>
            </p:txBody>
          </p:sp>
          <p:sp>
            <p:nvSpPr>
              <p:cNvPr id="51" name="Teardrop 50"/>
              <p:cNvSpPr>
                <a:spLocks noChangeAspect="1"/>
              </p:cNvSpPr>
              <p:nvPr/>
            </p:nvSpPr>
            <p:spPr>
              <a:xfrm rot="5400000">
                <a:off x="232063" y="229075"/>
                <a:ext cx="1114016" cy="1159847"/>
              </a:xfrm>
              <a:prstGeom prst="teardrop">
                <a:avLst/>
              </a:prstGeom>
              <a:solidFill>
                <a:srgbClr val="238B45"/>
              </a:solidFill>
              <a:ln>
                <a:solidFill>
                  <a:schemeClr val="accent1">
                    <a:shade val="50000"/>
                    <a:alpha val="1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9600" dirty="0"/>
                  <a:t>A</a:t>
                </a:r>
                <a:endParaRPr lang="en-US" sz="9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868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8247" y="3678452"/>
            <a:ext cx="2535201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XCT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67925" y="4848247"/>
            <a:ext cx="2421135" cy="2475492"/>
            <a:chOff x="7430699" y="39167140"/>
            <a:chExt cx="3904343" cy="3585029"/>
          </a:xfrm>
        </p:grpSpPr>
        <p:sp>
          <p:nvSpPr>
            <p:cNvPr id="29" name="Rounded Rectangle 28"/>
            <p:cNvSpPr/>
            <p:nvPr/>
          </p:nvSpPr>
          <p:spPr>
            <a:xfrm>
              <a:off x="7430699" y="39167140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831" y="39469154"/>
              <a:ext cx="2307412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975" y="41088600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459735" y="3427512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Reliable Hessian 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7557" y="3414413"/>
            <a:ext cx="2535201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MetaTracts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Generation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9840" y="3426543"/>
            <a:ext cx="4525822" cy="1338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</a:t>
            </a:r>
            <a:r>
              <a:rPr lang="en-US" sz="6000" b="1" dirty="0">
                <a:solidFill>
                  <a:srgbClr val="238B45"/>
                </a:solidFill>
              </a:rPr>
              <a:t>B</a:t>
            </a:r>
            <a:r>
              <a:rPr lang="en-US" sz="6000" b="1" dirty="0" smtClean="0">
                <a:solidFill>
                  <a:srgbClr val="238B45"/>
                </a:solidFill>
              </a:rPr>
              <a:t>undle </a:t>
            </a:r>
            <a:r>
              <a:rPr lang="en-US" sz="6000" b="1" dirty="0">
                <a:solidFill>
                  <a:srgbClr val="238B45"/>
                </a:solidFill>
              </a:rPr>
              <a:t>G</a:t>
            </a:r>
            <a:r>
              <a:rPr lang="en-US" sz="6000" b="1" dirty="0" smtClean="0">
                <a:solidFill>
                  <a:srgbClr val="238B45"/>
                </a:solidFill>
              </a:rPr>
              <a:t>eneration</a:t>
            </a:r>
            <a:endParaRPr lang="en-US" sz="6000" b="1" dirty="0">
              <a:solidFill>
                <a:srgbClr val="238B45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167934" y="4811024"/>
            <a:ext cx="2421135" cy="2475492"/>
            <a:chOff x="15843761" y="39120242"/>
            <a:chExt cx="3904343" cy="3585029"/>
          </a:xfrm>
        </p:grpSpPr>
        <p:sp>
          <p:nvSpPr>
            <p:cNvPr id="26" name="Rounded Rectangle 25"/>
            <p:cNvSpPr/>
            <p:nvPr/>
          </p:nvSpPr>
          <p:spPr>
            <a:xfrm>
              <a:off x="15843761" y="39120242"/>
              <a:ext cx="3904343" cy="3585029"/>
            </a:xfrm>
            <a:prstGeom prst="roundRect">
              <a:avLst/>
            </a:prstGeom>
            <a:solidFill>
              <a:srgbClr val="238B45"/>
            </a:solidFill>
            <a:ln w="127000">
              <a:solidFill>
                <a:srgbClr val="66C2A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530" y="39228057"/>
              <a:ext cx="2291486" cy="2103120"/>
            </a:xfrm>
            <a:prstGeom prst="rect">
              <a:avLst/>
            </a:prstGeom>
            <a:solidFill>
              <a:srgbClr val="238B45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037" y="41041702"/>
              <a:ext cx="1371600" cy="13716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14195773" y="4758865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663" y="4811024"/>
            <a:ext cx="1430857" cy="1452221"/>
          </a:xfrm>
          <a:prstGeom prst="rect">
            <a:avLst/>
          </a:prstGeom>
          <a:solidFill>
            <a:srgbClr val="238B45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520" y="6085648"/>
            <a:ext cx="850547" cy="9471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440" y="6175031"/>
            <a:ext cx="863130" cy="9844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167915" y="4885471"/>
            <a:ext cx="2421135" cy="2475492"/>
          </a:xfrm>
          <a:prstGeom prst="roundRect">
            <a:avLst/>
          </a:prstGeom>
          <a:solidFill>
            <a:srgbClr val="238B45"/>
          </a:solidFill>
          <a:ln w="127000">
            <a:solidFill>
              <a:srgbClr val="66C2A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9" y="6212254"/>
            <a:ext cx="850547" cy="94710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4" idx="3"/>
            <a:endCxn id="29" idx="1"/>
          </p:cNvCxnSpPr>
          <p:nvPr/>
        </p:nvCxnSpPr>
        <p:spPr>
          <a:xfrm flipV="1">
            <a:off x="4589050" y="6085993"/>
            <a:ext cx="1578874" cy="37224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  <a:endCxn id="26" idx="1"/>
          </p:cNvCxnSpPr>
          <p:nvPr/>
        </p:nvCxnSpPr>
        <p:spPr>
          <a:xfrm flipV="1">
            <a:off x="8589060" y="6048770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" idx="3"/>
          </p:cNvCxnSpPr>
          <p:nvPr/>
        </p:nvCxnSpPr>
        <p:spPr>
          <a:xfrm flipV="1">
            <a:off x="12589070" y="6011547"/>
            <a:ext cx="1578874" cy="37223"/>
          </a:xfrm>
          <a:prstGeom prst="line">
            <a:avLst/>
          </a:prstGeom>
          <a:ln w="127000">
            <a:solidFill>
              <a:srgbClr val="238B4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00" y="7898691"/>
            <a:ext cx="850547" cy="9471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70" y="7910196"/>
            <a:ext cx="850547" cy="9471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97476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38B45"/>
                </a:solidFill>
              </a:rPr>
              <a:t>Calculations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3509" y="8033085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Scalar Data</a:t>
            </a:r>
            <a:endParaRPr lang="en-US" sz="6000" b="1" dirty="0">
              <a:solidFill>
                <a:srgbClr val="238B45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59" y="7927865"/>
            <a:ext cx="863130" cy="9844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1376209" y="8069450"/>
            <a:ext cx="3805512" cy="701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Visualization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617" y="6212254"/>
            <a:ext cx="863130" cy="9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80" y="6710023"/>
            <a:ext cx="6020640" cy="4867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795" y="8705069"/>
            <a:ext cx="535379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6" r="68764" b="54210"/>
          <a:stretch/>
        </p:blipFill>
        <p:spPr>
          <a:xfrm>
            <a:off x="2039817" y="-121787"/>
            <a:ext cx="3727938" cy="82061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r="13104" b="54101"/>
          <a:stretch/>
        </p:blipFill>
        <p:spPr>
          <a:xfrm>
            <a:off x="9073662" y="-290467"/>
            <a:ext cx="7174523" cy="8543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283" b="93904" l="47885" r="90030">
                        <a14:foregroundMark x1="60725" y1="52395" x2="74773" y2="53991"/>
                        <a14:foregroundMark x1="60574" y1="51089" x2="75076" y2="50653"/>
                        <a14:foregroundMark x1="51964" y1="72279" x2="66616" y2="77649"/>
                        <a14:foregroundMark x1="53927" y1="77068" x2="63897" y2="71263"/>
                        <a14:foregroundMark x1="52266" y1="71843" x2="61480" y2="71263"/>
                        <a14:foregroundMark x1="52719" y1="75181" x2="52870" y2="77213"/>
                        <a14:foregroundMark x1="71299" y1="65747" x2="74169" y2="65747"/>
                        <a14:foregroundMark x1="64653" y1="56168" x2="75076" y2="55588"/>
                        <a14:foregroundMark x1="70091" y1="72134" x2="86103" y2="71408"/>
                        <a14:foregroundMark x1="70997" y1="77213" x2="85801" y2="76052"/>
                        <a14:foregroundMark x1="69789" y1="75036" x2="86254" y2="74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05" t="48132" r="11409" b="7446"/>
          <a:stretch/>
        </p:blipFill>
        <p:spPr>
          <a:xfrm>
            <a:off x="9401907" y="9165729"/>
            <a:ext cx="7197968" cy="8301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" t="49028" r="56170" b="5895"/>
          <a:stretch/>
        </p:blipFill>
        <p:spPr>
          <a:xfrm>
            <a:off x="292135" y="9165729"/>
            <a:ext cx="7187187" cy="830165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214" y="11183816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2285785" y="8229604"/>
            <a:ext cx="715106" cy="912682"/>
          </a:xfrm>
          <a:prstGeom prst="down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518036" y="3477197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26214" y="13795453"/>
            <a:ext cx="1828800" cy="1055077"/>
          </a:xfrm>
          <a:prstGeom prst="rightArrow">
            <a:avLst/>
          </a:prstGeom>
          <a:solidFill>
            <a:srgbClr val="238B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6"/>
          <a:stretch/>
        </p:blipFill>
        <p:spPr>
          <a:xfrm>
            <a:off x="1549151" y="17373600"/>
            <a:ext cx="1432219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4011" y="224970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238B45"/>
                </a:solidFill>
              </a:rPr>
              <a:t>MetaTract</a:t>
            </a:r>
            <a:r>
              <a:rPr lang="en-US" sz="2800" b="1" dirty="0" smtClean="0">
                <a:solidFill>
                  <a:srgbClr val="238B45"/>
                </a:solidFill>
              </a:rPr>
              <a:t>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6425" y="170507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Fiber Bundle Generation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687685" y="4105712"/>
            <a:ext cx="25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38B45"/>
                </a:solidFill>
              </a:rPr>
              <a:t>Surface Extraction</a:t>
            </a:r>
            <a:endParaRPr lang="en-US" sz="3200" b="1" dirty="0">
              <a:solidFill>
                <a:srgbClr val="238B45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1946" y="1240633"/>
            <a:ext cx="5752522" cy="6280068"/>
            <a:chOff x="431946" y="1240633"/>
            <a:chExt cx="5752522" cy="6280068"/>
          </a:xfrm>
        </p:grpSpPr>
        <p:grpSp>
          <p:nvGrpSpPr>
            <p:cNvPr id="8" name="Group 7"/>
            <p:cNvGrpSpPr/>
            <p:nvPr/>
          </p:nvGrpSpPr>
          <p:grpSpPr>
            <a:xfrm>
              <a:off x="2019817" y="1240633"/>
              <a:ext cx="2421135" cy="2475492"/>
              <a:chOff x="15843761" y="39120242"/>
              <a:chExt cx="3904343" cy="3585029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29530" y="39228057"/>
                <a:ext cx="2291486" cy="2103120"/>
              </a:xfrm>
              <a:prstGeom prst="rect">
                <a:avLst/>
              </a:prstGeom>
              <a:solidFill>
                <a:srgbClr val="238B45"/>
              </a:solidFill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1" name="TextBox 30"/>
            <p:cNvSpPr txBox="1"/>
            <p:nvPr/>
          </p:nvSpPr>
          <p:spPr>
            <a:xfrm>
              <a:off x="473525" y="402954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31946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37" name="TextBox 36"/>
            <p:cNvSpPr txBox="1"/>
            <p:nvPr/>
          </p:nvSpPr>
          <p:spPr>
            <a:xfrm>
              <a:off x="3649267" y="4029546"/>
              <a:ext cx="2535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MetaTracts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607688" y="5045209"/>
              <a:ext cx="2421135" cy="2475492"/>
              <a:chOff x="15843761" y="39120242"/>
              <a:chExt cx="3904343" cy="358502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717" y="5169622"/>
              <a:ext cx="1227610" cy="1245940"/>
            </a:xfrm>
            <a:prstGeom prst="rect">
              <a:avLst/>
            </a:prstGeom>
            <a:solidFill>
              <a:srgbClr val="238B45"/>
            </a:solidFill>
          </p:spPr>
        </p:pic>
        <p:grpSp>
          <p:nvGrpSpPr>
            <p:cNvPr id="82" name="Group 81"/>
            <p:cNvGrpSpPr/>
            <p:nvPr/>
          </p:nvGrpSpPr>
          <p:grpSpPr>
            <a:xfrm rot="8700000">
              <a:off x="4974827" y="5201726"/>
              <a:ext cx="467068" cy="1223080"/>
              <a:chOff x="5616326" y="15196457"/>
              <a:chExt cx="610003" cy="2592061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5616326" y="15196457"/>
                <a:ext cx="412497" cy="1524000"/>
              </a:xfrm>
              <a:prstGeom prst="rect">
                <a:avLst/>
              </a:prstGeom>
              <a:solidFill>
                <a:srgbClr val="66C2A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-1380000">
                <a:off x="5813832" y="16264518"/>
                <a:ext cx="412497" cy="1524000"/>
              </a:xfrm>
              <a:prstGeom prst="rect">
                <a:avLst/>
              </a:prstGeom>
              <a:solidFill>
                <a:srgbClr val="BAE3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6451155" y="1186170"/>
            <a:ext cx="5752522" cy="6280068"/>
            <a:chOff x="6374360" y="1186170"/>
            <a:chExt cx="5752522" cy="6280068"/>
          </a:xfrm>
        </p:grpSpPr>
        <p:grpSp>
          <p:nvGrpSpPr>
            <p:cNvPr id="44" name="Group 43"/>
            <p:cNvGrpSpPr/>
            <p:nvPr/>
          </p:nvGrpSpPr>
          <p:grpSpPr>
            <a:xfrm>
              <a:off x="7962231" y="1186170"/>
              <a:ext cx="2421135" cy="2475492"/>
              <a:chOff x="15843761" y="39120242"/>
              <a:chExt cx="3904343" cy="3585029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691" y="2530140"/>
              <a:ext cx="863130" cy="984495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415939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374360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9591681" y="3975083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550102" y="4990746"/>
              <a:ext cx="2421135" cy="2475492"/>
              <a:chOff x="15843761" y="39120242"/>
              <a:chExt cx="3904343" cy="3585029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 rot="21136181">
              <a:off x="7345950" y="5410934"/>
              <a:ext cx="853984" cy="760739"/>
              <a:chOff x="4993888" y="16264517"/>
              <a:chExt cx="853984" cy="76073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5089980" y="16264517"/>
                <a:ext cx="757892" cy="760739"/>
                <a:chOff x="5089980" y="16264517"/>
                <a:chExt cx="757892" cy="760739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5089980" y="16264517"/>
                  <a:ext cx="757892" cy="316974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89980" y="16581491"/>
                  <a:ext cx="646251" cy="443765"/>
                </a:xfrm>
                <a:prstGeom prst="line">
                  <a:avLst/>
                </a:prstGeom>
                <a:ln w="88900">
                  <a:solidFill>
                    <a:srgbClr val="BAE3D6"/>
                  </a:solidFill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Arc 90"/>
              <p:cNvSpPr/>
              <p:nvPr/>
            </p:nvSpPr>
            <p:spPr>
              <a:xfrm rot="2238848">
                <a:off x="4993888" y="16398984"/>
                <a:ext cx="378856" cy="564736"/>
              </a:xfrm>
              <a:prstGeom prst="arc">
                <a:avLst/>
              </a:prstGeom>
              <a:ln w="88900">
                <a:solidFill>
                  <a:srgbClr val="BCD4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417029" y="6448159"/>
              <a:ext cx="1052817" cy="837995"/>
              <a:chOff x="8777236" y="8858210"/>
              <a:chExt cx="7872139" cy="6134140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0574807" y="6468611"/>
              <a:ext cx="1052817" cy="837995"/>
              <a:chOff x="8777236" y="8858210"/>
              <a:chExt cx="7872139" cy="6134140"/>
            </a:xfrm>
          </p:grpSpPr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7236" y="8858210"/>
                <a:ext cx="7872139" cy="6134140"/>
              </a:xfrm>
              <a:prstGeom prst="rect">
                <a:avLst/>
              </a:prstGeom>
            </p:spPr>
          </p:pic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0953750" y="1216133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11758026" y="12463457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1451775" y="13167444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12500730" y="13035399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14388579" y="11102992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5042477" y="11353003"/>
                <a:ext cx="502920" cy="457200"/>
              </a:xfrm>
              <a:prstGeom prst="ellipse">
                <a:avLst/>
              </a:prstGeom>
              <a:solidFill>
                <a:srgbClr val="268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/>
            <p:cNvGrpSpPr>
              <a:grpSpLocks noChangeAspect="1"/>
            </p:cNvGrpSpPr>
            <p:nvPr/>
          </p:nvGrpSpPr>
          <p:grpSpPr>
            <a:xfrm>
              <a:off x="10588078" y="5492816"/>
              <a:ext cx="969415" cy="741366"/>
              <a:chOff x="15433477" y="13679320"/>
              <a:chExt cx="1244508" cy="951744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5433477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15646106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16280754" y="14187163"/>
                <a:ext cx="397231" cy="443901"/>
                <a:chOff x="15433477" y="13965811"/>
                <a:chExt cx="397231" cy="443901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/>
              <p:cNvGrpSpPr/>
              <p:nvPr/>
            </p:nvGrpSpPr>
            <p:grpSpPr>
              <a:xfrm>
                <a:off x="15828175" y="13679320"/>
                <a:ext cx="590167" cy="528015"/>
                <a:chOff x="15433477" y="13965811"/>
                <a:chExt cx="397231" cy="443901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543915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825917" y="13965811"/>
                  <a:ext cx="0" cy="443901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5433477" y="14006155"/>
                  <a:ext cx="397231" cy="0"/>
                </a:xfrm>
                <a:prstGeom prst="line">
                  <a:avLst/>
                </a:prstGeom>
                <a:ln w="889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0237" y="1352319"/>
              <a:ext cx="1143562" cy="1160636"/>
            </a:xfrm>
            <a:prstGeom prst="rect">
              <a:avLst/>
            </a:prstGeom>
            <a:solidFill>
              <a:srgbClr val="238B45"/>
            </a:solidFill>
          </p:spPr>
        </p:pic>
      </p:grpSp>
      <p:grpSp>
        <p:nvGrpSpPr>
          <p:cNvPr id="163" name="Group 162"/>
          <p:cNvGrpSpPr/>
          <p:nvPr/>
        </p:nvGrpSpPr>
        <p:grpSpPr>
          <a:xfrm>
            <a:off x="12470364" y="301136"/>
            <a:ext cx="5651271" cy="7295731"/>
            <a:chOff x="12470364" y="301136"/>
            <a:chExt cx="5651271" cy="7295731"/>
          </a:xfrm>
        </p:grpSpPr>
        <p:sp>
          <p:nvSpPr>
            <p:cNvPr id="61" name="TextBox 60"/>
            <p:cNvSpPr txBox="1"/>
            <p:nvPr/>
          </p:nvSpPr>
          <p:spPr>
            <a:xfrm>
              <a:off x="14152429" y="301136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Fiber Bundle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14058235" y="1316799"/>
              <a:ext cx="2421135" cy="2475492"/>
              <a:chOff x="15843761" y="39120242"/>
              <a:chExt cx="3904343" cy="3585029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695" y="2660769"/>
              <a:ext cx="863130" cy="98449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2511943" y="4105712"/>
              <a:ext cx="25352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32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2470364" y="5121375"/>
              <a:ext cx="2421135" cy="2475492"/>
              <a:chOff x="15843761" y="39120242"/>
              <a:chExt cx="3904343" cy="3585029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5209" y="6548706"/>
              <a:ext cx="863130" cy="98449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15646106" y="5121375"/>
              <a:ext cx="2421135" cy="2475492"/>
              <a:chOff x="15843761" y="39120242"/>
              <a:chExt cx="3904343" cy="3585029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5843761" y="39120242"/>
                <a:ext cx="3904343" cy="3585029"/>
              </a:xfrm>
              <a:prstGeom prst="roundRect">
                <a:avLst/>
              </a:prstGeom>
              <a:solidFill>
                <a:srgbClr val="238B45"/>
              </a:solidFill>
              <a:ln w="127000">
                <a:solidFill>
                  <a:srgbClr val="66C2A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 dirty="0"/>
              </a:p>
            </p:txBody>
          </p: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82037" y="41041702"/>
                <a:ext cx="1371600" cy="137160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83919" y="6559912"/>
              <a:ext cx="863130" cy="984495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70" y="5329171"/>
              <a:ext cx="1315408" cy="1198945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749" y="1356648"/>
              <a:ext cx="1763596" cy="1496221"/>
            </a:xfrm>
            <a:prstGeom prst="rect">
              <a:avLst/>
            </a:prstGeom>
          </p:spPr>
        </p:pic>
        <p:grpSp>
          <p:nvGrpSpPr>
            <p:cNvPr id="145" name="Group 144"/>
            <p:cNvGrpSpPr/>
            <p:nvPr/>
          </p:nvGrpSpPr>
          <p:grpSpPr>
            <a:xfrm>
              <a:off x="15977891" y="5064061"/>
              <a:ext cx="2143744" cy="1777318"/>
              <a:chOff x="7092118" y="14917476"/>
              <a:chExt cx="2143744" cy="1777318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3493" y="14917476"/>
                <a:ext cx="1562369" cy="1325501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2118" y="15298527"/>
                <a:ext cx="1645780" cy="1396267"/>
              </a:xfrm>
              <a:prstGeom prst="rect">
                <a:avLst/>
              </a:prstGeom>
            </p:spPr>
          </p:pic>
        </p:grp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" y="11069721"/>
            <a:ext cx="850547" cy="94710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49" y="11103751"/>
            <a:ext cx="850547" cy="94710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238" y="11061375"/>
            <a:ext cx="863130" cy="984495"/>
          </a:xfrm>
          <a:prstGeom prst="rect">
            <a:avLst/>
          </a:prstGeom>
        </p:spPr>
      </p:pic>
      <p:sp>
        <p:nvSpPr>
          <p:cNvPr id="149" name="Rounded Rectangle 148"/>
          <p:cNvSpPr/>
          <p:nvPr/>
        </p:nvSpPr>
        <p:spPr>
          <a:xfrm>
            <a:off x="1110419" y="11069721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Computations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426154" y="11082822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data</a:t>
            </a:r>
            <a:endParaRPr lang="en-US" dirty="0">
              <a:solidFill>
                <a:srgbClr val="238B45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059560" y="11098769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Visualization</a:t>
            </a:r>
            <a:endParaRPr lang="en-US" dirty="0">
              <a:solidFill>
                <a:srgbClr val="238B45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3252019" y="11126057"/>
            <a:ext cx="1052817" cy="837995"/>
            <a:chOff x="8777236" y="8858210"/>
            <a:chExt cx="7872139" cy="6134140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236" y="8858210"/>
              <a:ext cx="7872139" cy="6134140"/>
            </a:xfrm>
            <a:prstGeom prst="rect">
              <a:avLst/>
            </a:prstGeom>
          </p:spPr>
        </p:pic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10953750" y="1216133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11758026" y="12463457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11451775" y="13167444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12500730" y="13035399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14388579" y="11102992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15042477" y="11353003"/>
              <a:ext cx="502920" cy="457200"/>
            </a:xfrm>
            <a:prstGeom prst="ellipse">
              <a:avLst/>
            </a:prstGeom>
            <a:solidFill>
              <a:srgbClr val="268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Rounded Rectangle 159"/>
          <p:cNvSpPr/>
          <p:nvPr/>
        </p:nvSpPr>
        <p:spPr>
          <a:xfrm>
            <a:off x="14509178" y="11166210"/>
            <a:ext cx="2883995" cy="947101"/>
          </a:xfrm>
          <a:prstGeom prst="roundRect">
            <a:avLst/>
          </a:prstGeom>
          <a:solidFill>
            <a:srgbClr val="BA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38B45"/>
                </a:solidFill>
              </a:rPr>
              <a:t>Clustering</a:t>
            </a:r>
            <a:endParaRPr lang="en-US" dirty="0">
              <a:solidFill>
                <a:srgbClr val="238B45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6119427" y="1197193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6007" y="1152469"/>
            <a:ext cx="155645" cy="941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/>
          <p:cNvGrpSpPr/>
          <p:nvPr/>
        </p:nvGrpSpPr>
        <p:grpSpPr>
          <a:xfrm>
            <a:off x="35550" y="-21025"/>
            <a:ext cx="18241241" cy="7431117"/>
            <a:chOff x="35550" y="-21025"/>
            <a:chExt cx="18241241" cy="7431117"/>
          </a:xfrm>
        </p:grpSpPr>
        <p:grpSp>
          <p:nvGrpSpPr>
            <p:cNvPr id="87" name="Group 86"/>
            <p:cNvGrpSpPr/>
            <p:nvPr/>
          </p:nvGrpSpPr>
          <p:grpSpPr>
            <a:xfrm>
              <a:off x="4441366" y="-21025"/>
              <a:ext cx="2136241" cy="3083191"/>
              <a:chOff x="4117660" y="-21025"/>
              <a:chExt cx="2136241" cy="308319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117660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err="1" smtClean="0">
                    <a:solidFill>
                      <a:srgbClr val="238B45"/>
                    </a:solidFill>
                  </a:rPr>
                  <a:t>MetaTract</a:t>
                </a:r>
                <a:r>
                  <a:rPr lang="en-US" sz="2600" b="1" dirty="0" smtClean="0">
                    <a:solidFill>
                      <a:srgbClr val="238B45"/>
                    </a:solidFill>
                  </a:rPr>
                  <a:t>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17660" y="877964"/>
                <a:ext cx="2136241" cy="2184202"/>
                <a:chOff x="2019817" y="1240633"/>
                <a:chExt cx="2421135" cy="2475492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2019817" y="1240633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083" y="1315080"/>
                  <a:ext cx="1420981" cy="1452222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564" y="2567417"/>
                  <a:ext cx="850547" cy="947101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212776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12776" y="3453807"/>
              <a:ext cx="2136241" cy="2184202"/>
              <a:chOff x="3212776" y="4044357"/>
              <a:chExt cx="2136241" cy="218420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212776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433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317" y="4154130"/>
                <a:ext cx="1083158" cy="1099331"/>
              </a:xfrm>
              <a:prstGeom prst="rect">
                <a:avLst/>
              </a:prstGeom>
              <a:solidFill>
                <a:srgbClr val="238B45"/>
              </a:solidFill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13683371" y="5590005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13683370" y="3453807"/>
              <a:ext cx="2136241" cy="2184202"/>
              <a:chOff x="13683370" y="4044357"/>
              <a:chExt cx="2136241" cy="2184202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3683370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9028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4328" y="5357475"/>
                <a:ext cx="639747" cy="729702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1178" y="4125252"/>
                <a:ext cx="1160625" cy="105786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422722" y="6659614"/>
              <a:ext cx="3084732" cy="735949"/>
              <a:chOff x="88088" y="9154403"/>
              <a:chExt cx="3969778" cy="947101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bg2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88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49" name="Rounded Rectangle 148"/>
              <p:cNvSpPr/>
              <p:nvPr/>
            </p:nvSpPr>
            <p:spPr>
              <a:xfrm>
                <a:off x="1066877" y="9154403"/>
                <a:ext cx="2990989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Computations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07424" y="6659614"/>
              <a:ext cx="3037040" cy="735949"/>
              <a:chOff x="4300149" y="9154403"/>
              <a:chExt cx="3908402" cy="947101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0149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5324556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Data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105296" y="6645085"/>
              <a:ext cx="3036404" cy="765007"/>
              <a:chOff x="8789238" y="9135706"/>
              <a:chExt cx="3907579" cy="984495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9238" y="9135706"/>
                <a:ext cx="863130" cy="984495"/>
              </a:xfrm>
              <a:prstGeom prst="rect">
                <a:avLst/>
              </a:prstGeom>
            </p:spPr>
          </p:pic>
          <p:sp>
            <p:nvSpPr>
              <p:cNvPr id="151" name="Rounded Rectangle 150"/>
              <p:cNvSpPr/>
              <p:nvPr/>
            </p:nvSpPr>
            <p:spPr>
              <a:xfrm>
                <a:off x="981282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Visualization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cxnSp>
          <p:nvCxnSpPr>
            <p:cNvPr id="166" name="Straight Connector 165"/>
            <p:cNvCxnSpPr/>
            <p:nvPr/>
          </p:nvCxnSpPr>
          <p:spPr>
            <a:xfrm>
              <a:off x="13362432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127134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9785712" y="6659614"/>
              <a:ext cx="3041326" cy="735949"/>
              <a:chOff x="13348630" y="9154403"/>
              <a:chExt cx="3913917" cy="947101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437855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Clustering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348630" y="9216755"/>
                <a:ext cx="869876" cy="822396"/>
                <a:chOff x="13348630" y="9216755"/>
                <a:chExt cx="869876" cy="822396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13348630" y="9530895"/>
                  <a:ext cx="508256" cy="508256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13886522" y="9216755"/>
                  <a:ext cx="331984" cy="331984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3798490" y="9493588"/>
                  <a:ext cx="116791" cy="116791"/>
                </a:xfrm>
                <a:prstGeom prst="line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/>
                <p:cNvSpPr/>
                <p:nvPr/>
              </p:nvSpPr>
              <p:spPr>
                <a:xfrm>
                  <a:off x="13398456" y="974176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13534056" y="9604924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3546751" y="9882349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13676005" y="9703942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13679555" y="9833686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13989103" y="930709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14089567" y="938274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p:sp>
          <p:nvSpPr>
            <p:cNvPr id="49" name="TextBox 48"/>
            <p:cNvSpPr txBox="1"/>
            <p:nvPr/>
          </p:nvSpPr>
          <p:spPr>
            <a:xfrm>
              <a:off x="844807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448073" y="3453807"/>
              <a:ext cx="2136241" cy="2184202"/>
              <a:chOff x="8448073" y="4044357"/>
              <a:chExt cx="2136241" cy="218420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844807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73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/>
            </p:nvGrpSpPr>
            <p:grpSpPr>
              <a:xfrm rot="21261240">
                <a:off x="9013670" y="4409399"/>
                <a:ext cx="836962" cy="671223"/>
                <a:chOff x="7327710" y="5404471"/>
                <a:chExt cx="948581" cy="760739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7518399" y="5404471"/>
                  <a:ext cx="757892" cy="760739"/>
                  <a:chOff x="5089980" y="16264517"/>
                  <a:chExt cx="757892" cy="760739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5089980" y="16264517"/>
                    <a:ext cx="757892" cy="316974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5089980" y="16581491"/>
                    <a:ext cx="646251" cy="443765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Arc 90"/>
                <p:cNvSpPr/>
                <p:nvPr/>
              </p:nvSpPr>
              <p:spPr>
                <a:xfrm>
                  <a:off x="7327710" y="5410799"/>
                  <a:ext cx="632024" cy="632024"/>
                </a:xfrm>
                <a:prstGeom prst="arc">
                  <a:avLst>
                    <a:gd name="adj1" fmla="val 20382303"/>
                    <a:gd name="adj2" fmla="val 2133028"/>
                  </a:avLst>
                </a:prstGeom>
                <a:ln w="88900">
                  <a:solidFill>
                    <a:srgbClr val="BCD4B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9833041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Oval 160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55" name="TextBox 54"/>
            <p:cNvSpPr txBox="1"/>
            <p:nvPr/>
          </p:nvSpPr>
          <p:spPr>
            <a:xfrm>
              <a:off x="1090525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4" name="Group 1023"/>
            <p:cNvGrpSpPr/>
            <p:nvPr/>
          </p:nvGrpSpPr>
          <p:grpSpPr>
            <a:xfrm>
              <a:off x="10905253" y="3453807"/>
              <a:ext cx="2136241" cy="2184202"/>
              <a:chOff x="10905253" y="4044357"/>
              <a:chExt cx="2136241" cy="2184202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090525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8091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11545701" y="4352881"/>
                <a:ext cx="855344" cy="654130"/>
                <a:chOff x="10664873" y="5492816"/>
                <a:chExt cx="969415" cy="741366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066487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0981575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0664873" y="5888403"/>
                  <a:ext cx="47505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0823224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1139926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132486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1634288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1324863" y="5888403"/>
                  <a:ext cx="309425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0891192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1479575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0891192" y="5492816"/>
                  <a:ext cx="58838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12254438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Oval 184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16140551" y="5628104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Surface Extraction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6140550" y="3479091"/>
              <a:ext cx="2136241" cy="2184202"/>
            </a:xfrm>
            <a:prstGeom prst="roundRect">
              <a:avLst/>
            </a:prstGeom>
            <a:solidFill>
              <a:srgbClr val="238B45"/>
            </a:solidFill>
            <a:ln w="1270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6207" y="4713948"/>
              <a:ext cx="750464" cy="835656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16398888" y="3410985"/>
              <a:ext cx="1696397" cy="1406430"/>
              <a:chOff x="15977891" y="5027405"/>
              <a:chExt cx="2143749" cy="1777316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9270" y="5027405"/>
                <a:ext cx="1562370" cy="1325502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7891" y="5408454"/>
                <a:ext cx="1645780" cy="1396267"/>
              </a:xfrm>
              <a:prstGeom prst="rect">
                <a:avLst/>
              </a:prstGeom>
            </p:spPr>
          </p:pic>
        </p:grpSp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4876" y="4766925"/>
              <a:ext cx="639747" cy="72970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45613" y="5780096"/>
              <a:ext cx="20500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MetaTracts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669955" y="3453807"/>
              <a:ext cx="2136241" cy="2184202"/>
              <a:chOff x="5669955" y="4044357"/>
              <a:chExt cx="2136241" cy="2184202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669955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13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257161" y="4307440"/>
                <a:ext cx="961829" cy="958681"/>
                <a:chOff x="4552664" y="5462434"/>
                <a:chExt cx="887187" cy="884282"/>
              </a:xfrm>
            </p:grpSpPr>
            <p:sp>
              <p:nvSpPr>
                <p:cNvPr id="80" name="Rectangle 79"/>
                <p:cNvSpPr/>
                <p:nvPr/>
              </p:nvSpPr>
              <p:spPr>
                <a:xfrm rot="8700000">
                  <a:off x="5124010" y="5627607"/>
                  <a:ext cx="315841" cy="71910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6578114">
                  <a:off x="4762019" y="5253079"/>
                  <a:ext cx="300400" cy="7191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 rot="8700000">
                  <a:off x="5124002" y="5627607"/>
                  <a:ext cx="315841" cy="71910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9673228" y="-21025"/>
              <a:ext cx="2143111" cy="3083191"/>
              <a:chOff x="9421721" y="-21025"/>
              <a:chExt cx="2143111" cy="308319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9421721" y="-21025"/>
                <a:ext cx="212942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9428591" y="877964"/>
                <a:ext cx="2136241" cy="2184202"/>
                <a:chOff x="8039026" y="1186170"/>
                <a:chExt cx="2421135" cy="247549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8039026" y="1186170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773" y="2512954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080" y="1250721"/>
                  <a:ext cx="1343025" cy="1363077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</p:grpSp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595" y="2133454"/>
                <a:ext cx="639747" cy="729702"/>
              </a:xfrm>
              <a:prstGeom prst="rect">
                <a:avLst/>
              </a:prstGeom>
            </p:spPr>
          </p:pic>
        </p:grpSp>
        <p:grpSp>
          <p:nvGrpSpPr>
            <p:cNvPr id="89" name="Group 88"/>
            <p:cNvGrpSpPr/>
            <p:nvPr/>
          </p:nvGrpSpPr>
          <p:grpSpPr>
            <a:xfrm>
              <a:off x="14911960" y="-21025"/>
              <a:ext cx="2136241" cy="3083190"/>
              <a:chOff x="14739523" y="-21025"/>
              <a:chExt cx="2136241" cy="308319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4739523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Visualization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4739523" y="797868"/>
                <a:ext cx="2136241" cy="2264297"/>
                <a:chOff x="14058235" y="1226022"/>
                <a:chExt cx="2421135" cy="2566269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4058235" y="1316799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43982" y="2643583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87004" y="1226022"/>
                  <a:ext cx="1763596" cy="1496221"/>
                </a:xfrm>
                <a:prstGeom prst="rect">
                  <a:avLst/>
                </a:prstGeom>
              </p:spPr>
            </p:pic>
          </p:grpSp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1211" y="2133454"/>
                <a:ext cx="639747" cy="72970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/>
            <p:nvPr/>
          </p:nvCxnSpPr>
          <p:spPr>
            <a:xfrm>
              <a:off x="7610553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12831544" y="1788977"/>
              <a:ext cx="1060986" cy="395793"/>
              <a:chOff x="11657957" y="2126380"/>
              <a:chExt cx="1202482" cy="448577"/>
            </a:xfrm>
          </p:grpSpPr>
          <p:cxnSp>
            <p:nvCxnSpPr>
              <p:cNvPr id="197" name="Straight Arrow Connector 196"/>
              <p:cNvCxnSpPr/>
              <p:nvPr/>
            </p:nvCxnSpPr>
            <p:spPr>
              <a:xfrm>
                <a:off x="11657957" y="2126380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>
                <a:off x="11657957" y="2574957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/>
            <p:cNvCxnSpPr/>
            <p:nvPr/>
          </p:nvCxnSpPr>
          <p:spPr>
            <a:xfrm>
              <a:off x="2891838" y="814077"/>
              <a:ext cx="0" cy="5604982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409887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35550" y="194418"/>
              <a:ext cx="2136241" cy="2867748"/>
              <a:chOff x="-24410" y="194418"/>
              <a:chExt cx="2136241" cy="286774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-24410" y="194418"/>
                <a:ext cx="2136241" cy="2867748"/>
                <a:chOff x="89890" y="194418"/>
                <a:chExt cx="2136241" cy="2867748"/>
              </a:xfrm>
            </p:grpSpPr>
            <p:sp>
              <p:nvSpPr>
                <p:cNvPr id="199" name="Rounded Rectangle 198"/>
                <p:cNvSpPr/>
                <p:nvPr/>
              </p:nvSpPr>
              <p:spPr>
                <a:xfrm>
                  <a:off x="89890" y="877964"/>
                  <a:ext cx="2136241" cy="218420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/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89890" y="194418"/>
                  <a:ext cx="213624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>
                      <a:solidFill>
                        <a:srgbClr val="238B45"/>
                      </a:solidFill>
                    </a:rPr>
                    <a:t>XCT Data</a:t>
                  </a:r>
                  <a:endParaRPr lang="en-US" sz="2600" b="1" dirty="0">
                    <a:solidFill>
                      <a:srgbClr val="238B45"/>
                    </a:solidFill>
                  </a:endParaRPr>
                </a:p>
              </p:txBody>
            </p:sp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08" y="2224991"/>
                  <a:ext cx="564034" cy="628063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C:\Users\astra\Desktop\ds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04" y="1000918"/>
                <a:ext cx="1265012" cy="1116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0" name="Right Brace 1029"/>
            <p:cNvSpPr/>
            <p:nvPr/>
          </p:nvSpPr>
          <p:spPr>
            <a:xfrm rot="16200000">
              <a:off x="5378641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ight Brace 213"/>
            <p:cNvSpPr/>
            <p:nvPr/>
          </p:nvSpPr>
          <p:spPr>
            <a:xfrm rot="16200000">
              <a:off x="15859815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ight Brace 214"/>
            <p:cNvSpPr/>
            <p:nvPr/>
          </p:nvSpPr>
          <p:spPr>
            <a:xfrm rot="16200000">
              <a:off x="10619228" y="991966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37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/>
          <p:cNvGrpSpPr/>
          <p:nvPr/>
        </p:nvGrpSpPr>
        <p:grpSpPr>
          <a:xfrm>
            <a:off x="35550" y="-21025"/>
            <a:ext cx="18241241" cy="7431117"/>
            <a:chOff x="35550" y="-21025"/>
            <a:chExt cx="18241241" cy="7431117"/>
          </a:xfrm>
        </p:grpSpPr>
        <p:grpSp>
          <p:nvGrpSpPr>
            <p:cNvPr id="87" name="Group 86"/>
            <p:cNvGrpSpPr/>
            <p:nvPr/>
          </p:nvGrpSpPr>
          <p:grpSpPr>
            <a:xfrm>
              <a:off x="4441366" y="-21025"/>
              <a:ext cx="2136241" cy="3083191"/>
              <a:chOff x="4117660" y="-21025"/>
              <a:chExt cx="2136241" cy="308319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4117660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err="1" smtClean="0">
                    <a:solidFill>
                      <a:srgbClr val="238B45"/>
                    </a:solidFill>
                  </a:rPr>
                  <a:t>MetaTract</a:t>
                </a:r>
                <a:r>
                  <a:rPr lang="en-US" sz="2600" b="1" dirty="0" smtClean="0">
                    <a:solidFill>
                      <a:srgbClr val="238B45"/>
                    </a:solidFill>
                  </a:rPr>
                  <a:t>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117660" y="877964"/>
                <a:ext cx="2136241" cy="2184202"/>
                <a:chOff x="2019817" y="1240633"/>
                <a:chExt cx="2421135" cy="2475492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2019817" y="1240633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083" y="1315080"/>
                  <a:ext cx="1420981" cy="1452222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5564" y="2567417"/>
                  <a:ext cx="850547" cy="947101"/>
                </a:xfrm>
                <a:prstGeom prst="rect">
                  <a:avLst/>
                </a:prstGeom>
              </p:spPr>
            </p:pic>
          </p:grpSp>
        </p:grpSp>
        <p:sp>
          <p:nvSpPr>
            <p:cNvPr id="31" name="TextBox 30"/>
            <p:cNvSpPr txBox="1"/>
            <p:nvPr/>
          </p:nvSpPr>
          <p:spPr>
            <a:xfrm>
              <a:off x="3212776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Reliable Hessians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12776" y="3453807"/>
              <a:ext cx="2136241" cy="2184202"/>
              <a:chOff x="3212776" y="4044357"/>
              <a:chExt cx="2136241" cy="2184202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212776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433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317" y="4154130"/>
                <a:ext cx="1083158" cy="1099331"/>
              </a:xfrm>
              <a:prstGeom prst="rect">
                <a:avLst/>
              </a:prstGeom>
              <a:solidFill>
                <a:srgbClr val="238B45"/>
              </a:solidFill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13683371" y="5590005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Volume Visualization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13683370" y="3453807"/>
              <a:ext cx="2136241" cy="2184202"/>
              <a:chOff x="13683370" y="4044357"/>
              <a:chExt cx="2136241" cy="2184202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3683370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9028" y="5304498"/>
                <a:ext cx="750464" cy="835656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4328" y="5357475"/>
                <a:ext cx="639747" cy="729702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6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/>
                        </a14:imgEffect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71178" y="4125252"/>
                <a:ext cx="1160625" cy="1057866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422722" y="6659614"/>
              <a:ext cx="3084732" cy="735949"/>
              <a:chOff x="88088" y="9154403"/>
              <a:chExt cx="3969778" cy="947101"/>
            </a:xfrm>
          </p:grpSpPr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bg2">
                    <a:lumMod val="75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088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49" name="Rounded Rectangle 148"/>
              <p:cNvSpPr/>
              <p:nvPr/>
            </p:nvSpPr>
            <p:spPr>
              <a:xfrm>
                <a:off x="1066877" y="9154403"/>
                <a:ext cx="2990989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Computations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107424" y="6659614"/>
              <a:ext cx="3037040" cy="735949"/>
              <a:chOff x="4300149" y="9154403"/>
              <a:chExt cx="3908402" cy="947101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0149" y="9154403"/>
                <a:ext cx="850547" cy="947101"/>
              </a:xfrm>
              <a:prstGeom prst="rect">
                <a:avLst/>
              </a:prstGeom>
            </p:spPr>
          </p:pic>
          <p:sp>
            <p:nvSpPr>
              <p:cNvPr id="150" name="Rounded Rectangle 149"/>
              <p:cNvSpPr/>
              <p:nvPr/>
            </p:nvSpPr>
            <p:spPr>
              <a:xfrm>
                <a:off x="5324556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Data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4105296" y="6645085"/>
              <a:ext cx="3036404" cy="765007"/>
              <a:chOff x="8789238" y="9135706"/>
              <a:chExt cx="3907579" cy="984495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9238" y="9135706"/>
                <a:ext cx="863130" cy="984495"/>
              </a:xfrm>
              <a:prstGeom prst="rect">
                <a:avLst/>
              </a:prstGeom>
            </p:spPr>
          </p:pic>
          <p:sp>
            <p:nvSpPr>
              <p:cNvPr id="151" name="Rounded Rectangle 150"/>
              <p:cNvSpPr/>
              <p:nvPr/>
            </p:nvSpPr>
            <p:spPr>
              <a:xfrm>
                <a:off x="981282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Visualization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</p:grpSp>
        <p:cxnSp>
          <p:nvCxnSpPr>
            <p:cNvPr id="166" name="Straight Connector 165"/>
            <p:cNvCxnSpPr/>
            <p:nvPr/>
          </p:nvCxnSpPr>
          <p:spPr>
            <a:xfrm>
              <a:off x="13362432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127134" y="814077"/>
              <a:ext cx="0" cy="5630266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9785712" y="6659614"/>
              <a:ext cx="3041326" cy="735949"/>
              <a:chOff x="13348630" y="9154403"/>
              <a:chExt cx="3913917" cy="947101"/>
            </a:xfrm>
          </p:grpSpPr>
          <p:sp>
            <p:nvSpPr>
              <p:cNvPr id="160" name="Rounded Rectangle 159"/>
              <p:cNvSpPr/>
              <p:nvPr/>
            </p:nvSpPr>
            <p:spPr>
              <a:xfrm>
                <a:off x="14378552" y="9154403"/>
                <a:ext cx="2883995" cy="947101"/>
              </a:xfrm>
              <a:prstGeom prst="roundRect">
                <a:avLst/>
              </a:prstGeom>
              <a:solidFill>
                <a:srgbClr val="BAE3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rgbClr val="238B45"/>
                    </a:solidFill>
                  </a:rPr>
                  <a:t>Clustering</a:t>
                </a:r>
                <a:endParaRPr lang="en-US" sz="2800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348630" y="9216755"/>
                <a:ext cx="869876" cy="822396"/>
                <a:chOff x="13348630" y="9216755"/>
                <a:chExt cx="869876" cy="822396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13348630" y="9530895"/>
                  <a:ext cx="508256" cy="508256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13886522" y="9216755"/>
                  <a:ext cx="331984" cy="331984"/>
                </a:xfrm>
                <a:prstGeom prst="ellipse">
                  <a:avLst/>
                </a:prstGeom>
                <a:noFill/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3798490" y="9493588"/>
                  <a:ext cx="116791" cy="116791"/>
                </a:xfrm>
                <a:prstGeom prst="line">
                  <a:avLst/>
                </a:prstGeom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/>
                <p:cNvSpPr/>
                <p:nvPr/>
              </p:nvSpPr>
              <p:spPr>
                <a:xfrm>
                  <a:off x="13398456" y="974176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13534056" y="9604924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3546751" y="9882349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13676005" y="9703942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13679555" y="9833686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13989103" y="930709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14089567" y="9382747"/>
                  <a:ext cx="75650" cy="75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</p:grpSp>
        <p:sp>
          <p:nvSpPr>
            <p:cNvPr id="49" name="TextBox 48"/>
            <p:cNvSpPr txBox="1"/>
            <p:nvPr/>
          </p:nvSpPr>
          <p:spPr>
            <a:xfrm>
              <a:off x="844807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Orientation</a:t>
              </a:r>
            </a:p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8448073" y="3453807"/>
              <a:ext cx="2136241" cy="2184202"/>
              <a:chOff x="8448073" y="4044357"/>
              <a:chExt cx="2136241" cy="218420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844807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373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4" name="Group 13"/>
              <p:cNvGrpSpPr/>
              <p:nvPr/>
            </p:nvGrpSpPr>
            <p:grpSpPr>
              <a:xfrm rot="21261240">
                <a:off x="9013670" y="4409399"/>
                <a:ext cx="836962" cy="671223"/>
                <a:chOff x="7327710" y="5404471"/>
                <a:chExt cx="948581" cy="760739"/>
              </a:xfrm>
            </p:grpSpPr>
            <p:grpSp>
              <p:nvGrpSpPr>
                <p:cNvPr id="93" name="Group 92"/>
                <p:cNvGrpSpPr/>
                <p:nvPr/>
              </p:nvGrpSpPr>
              <p:grpSpPr>
                <a:xfrm>
                  <a:off x="7518399" y="5404471"/>
                  <a:ext cx="757892" cy="760739"/>
                  <a:chOff x="5089980" y="16264517"/>
                  <a:chExt cx="757892" cy="760739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5089980" y="16264517"/>
                    <a:ext cx="757892" cy="316974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5089980" y="16581491"/>
                    <a:ext cx="646251" cy="443765"/>
                  </a:xfrm>
                  <a:prstGeom prst="line">
                    <a:avLst/>
                  </a:prstGeom>
                  <a:ln w="88900" cap="rnd">
                    <a:solidFill>
                      <a:srgbClr val="BAE3D6"/>
                    </a:solidFill>
                    <a:tailEnd type="non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Arc 90"/>
                <p:cNvSpPr/>
                <p:nvPr/>
              </p:nvSpPr>
              <p:spPr>
                <a:xfrm>
                  <a:off x="7327710" y="5410799"/>
                  <a:ext cx="632024" cy="632024"/>
                </a:xfrm>
                <a:prstGeom prst="arc">
                  <a:avLst>
                    <a:gd name="adj1" fmla="val 20382303"/>
                    <a:gd name="adj2" fmla="val 2133028"/>
                  </a:avLst>
                </a:prstGeom>
                <a:ln w="88900">
                  <a:solidFill>
                    <a:srgbClr val="BCD4B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9833041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40" name="Oval 139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Oval 160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55" name="TextBox 54"/>
            <p:cNvSpPr txBox="1"/>
            <p:nvPr/>
          </p:nvSpPr>
          <p:spPr>
            <a:xfrm>
              <a:off x="10905252" y="5590005"/>
              <a:ext cx="213624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Hierarchical Clustering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24" name="Group 1023"/>
            <p:cNvGrpSpPr/>
            <p:nvPr/>
          </p:nvGrpSpPr>
          <p:grpSpPr>
            <a:xfrm>
              <a:off x="10905253" y="3453807"/>
              <a:ext cx="2136241" cy="2184202"/>
              <a:chOff x="10905253" y="4044357"/>
              <a:chExt cx="2136241" cy="2184202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0905253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80910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11545701" y="4352881"/>
                <a:ext cx="855344" cy="654130"/>
                <a:chOff x="10664873" y="5492816"/>
                <a:chExt cx="969415" cy="741366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066487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0981575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10664873" y="5888403"/>
                  <a:ext cx="47505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10823224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11139926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11324863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1634288" y="5888403"/>
                  <a:ext cx="0" cy="345779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1324863" y="5888403"/>
                  <a:ext cx="309425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0891192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1479575" y="5492816"/>
                  <a:ext cx="0" cy="366576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0891192" y="5492816"/>
                  <a:ext cx="588383" cy="0"/>
                </a:xfrm>
                <a:prstGeom prst="line">
                  <a:avLst/>
                </a:prstGeom>
                <a:ln w="88900" cap="rnd">
                  <a:solidFill>
                    <a:schemeClr val="bg1">
                      <a:lumMod val="8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12254438" y="5441816"/>
                <a:ext cx="593409" cy="561019"/>
                <a:chOff x="8014711" y="6622310"/>
                <a:chExt cx="672547" cy="635838"/>
              </a:xfrm>
            </p:grpSpPr>
            <p:sp>
              <p:nvSpPr>
                <p:cNvPr id="182" name="Oval 181"/>
                <p:cNvSpPr/>
                <p:nvPr/>
              </p:nvSpPr>
              <p:spPr>
                <a:xfrm>
                  <a:off x="8014711" y="6865189"/>
                  <a:ext cx="392959" cy="392959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430583" y="6622310"/>
                  <a:ext cx="256675" cy="256675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8362522" y="6836345"/>
                  <a:ext cx="90297" cy="90297"/>
                </a:xfrm>
                <a:prstGeom prst="line">
                  <a:avLst/>
                </a:prstGeom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Oval 184"/>
                <p:cNvSpPr/>
                <p:nvPr/>
              </p:nvSpPr>
              <p:spPr>
                <a:xfrm>
                  <a:off x="8053234" y="7028225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8158073" y="6922424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8167889" y="7136916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8267822" y="6998980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270566" y="7099292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8509895" y="6692158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8587568" y="6750647"/>
                  <a:ext cx="58489" cy="5848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16140551" y="5628104"/>
              <a:ext cx="21362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Surface Extraction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6140550" y="3479091"/>
              <a:ext cx="2136241" cy="2184202"/>
            </a:xfrm>
            <a:prstGeom prst="roundRect">
              <a:avLst/>
            </a:prstGeom>
            <a:solidFill>
              <a:srgbClr val="238B45"/>
            </a:solidFill>
            <a:ln w="1270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6207" y="4713948"/>
              <a:ext cx="750464" cy="835656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16398888" y="3410985"/>
              <a:ext cx="1696397" cy="1406430"/>
              <a:chOff x="15977891" y="5027405"/>
              <a:chExt cx="2143749" cy="1777316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9270" y="5027405"/>
                <a:ext cx="1562370" cy="1325502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7891" y="5408454"/>
                <a:ext cx="1645780" cy="1396267"/>
              </a:xfrm>
              <a:prstGeom prst="rect">
                <a:avLst/>
              </a:prstGeom>
            </p:spPr>
          </p:pic>
        </p:grpSp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4876" y="4766925"/>
              <a:ext cx="639747" cy="729702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745613" y="5780096"/>
              <a:ext cx="205000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 smtClean="0">
                  <a:solidFill>
                    <a:srgbClr val="238B45"/>
                  </a:solidFill>
                </a:rPr>
                <a:t>MetaTracts</a:t>
              </a:r>
              <a:endParaRPr lang="en-US" sz="2600" b="1" dirty="0">
                <a:solidFill>
                  <a:srgbClr val="238B45"/>
                </a:solidFill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5669955" y="3453807"/>
              <a:ext cx="2136241" cy="2184202"/>
              <a:chOff x="5669955" y="4044357"/>
              <a:chExt cx="2136241" cy="2184202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669955" y="4044357"/>
                <a:ext cx="2136241" cy="2184202"/>
              </a:xfrm>
              <a:prstGeom prst="roundRect">
                <a:avLst/>
              </a:prstGeom>
              <a:solidFill>
                <a:srgbClr val="238B45"/>
              </a:solidFill>
              <a:ln w="127000"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/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613" y="5304498"/>
                <a:ext cx="750464" cy="835656"/>
              </a:xfrm>
              <a:prstGeom prst="rect">
                <a:avLst/>
              </a:prstGeom>
            </p:spPr>
          </p:pic>
          <p:grpSp>
            <p:nvGrpSpPr>
              <p:cNvPr id="46" name="Group 45"/>
              <p:cNvGrpSpPr/>
              <p:nvPr/>
            </p:nvGrpSpPr>
            <p:grpSpPr>
              <a:xfrm>
                <a:off x="6257161" y="4307440"/>
                <a:ext cx="961829" cy="958681"/>
                <a:chOff x="4552664" y="5462434"/>
                <a:chExt cx="887187" cy="884282"/>
              </a:xfrm>
            </p:grpSpPr>
            <p:sp>
              <p:nvSpPr>
                <p:cNvPr id="80" name="Rectangle 79"/>
                <p:cNvSpPr/>
                <p:nvPr/>
              </p:nvSpPr>
              <p:spPr>
                <a:xfrm rot="8700000">
                  <a:off x="5124010" y="5627607"/>
                  <a:ext cx="315841" cy="719109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6578114">
                  <a:off x="4762019" y="5253079"/>
                  <a:ext cx="300400" cy="71911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 rot="8700000">
                  <a:off x="5124002" y="5627607"/>
                  <a:ext cx="315841" cy="71910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9673228" y="-21025"/>
              <a:ext cx="2143111" cy="3083191"/>
              <a:chOff x="9421721" y="-21025"/>
              <a:chExt cx="2143111" cy="3083191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9421721" y="-21025"/>
                <a:ext cx="2129427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Generation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9428591" y="877964"/>
                <a:ext cx="2136241" cy="2184202"/>
                <a:chOff x="8039026" y="1186170"/>
                <a:chExt cx="2421135" cy="2475492"/>
              </a:xfrm>
            </p:grpSpPr>
            <p:sp>
              <p:nvSpPr>
                <p:cNvPr id="45" name="Rounded Rectangle 44"/>
                <p:cNvSpPr/>
                <p:nvPr/>
              </p:nvSpPr>
              <p:spPr>
                <a:xfrm>
                  <a:off x="8039026" y="1186170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4773" y="2512954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8080" y="1250721"/>
                  <a:ext cx="1343025" cy="1363077"/>
                </a:xfrm>
                <a:prstGeom prst="rect">
                  <a:avLst/>
                </a:prstGeom>
                <a:solidFill>
                  <a:srgbClr val="238B45"/>
                </a:solidFill>
              </p:spPr>
            </p:pic>
          </p:grpSp>
        </p:grpSp>
        <p:grpSp>
          <p:nvGrpSpPr>
            <p:cNvPr id="89" name="Group 88"/>
            <p:cNvGrpSpPr/>
            <p:nvPr/>
          </p:nvGrpSpPr>
          <p:grpSpPr>
            <a:xfrm>
              <a:off x="14911960" y="-21025"/>
              <a:ext cx="2136241" cy="3083190"/>
              <a:chOff x="14739523" y="-21025"/>
              <a:chExt cx="2136241" cy="3083190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14739523" y="-21025"/>
                <a:ext cx="2136241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600" b="1" dirty="0" smtClean="0">
                    <a:solidFill>
                      <a:srgbClr val="238B45"/>
                    </a:solidFill>
                  </a:rPr>
                  <a:t>Fiber Bundle Visualization</a:t>
                </a:r>
                <a:endParaRPr lang="en-US" sz="2600" b="1" dirty="0">
                  <a:solidFill>
                    <a:srgbClr val="238B45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4739523" y="797868"/>
                <a:ext cx="2136241" cy="2264297"/>
                <a:chOff x="14058235" y="1226022"/>
                <a:chExt cx="2421135" cy="2566269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14058235" y="1316799"/>
                  <a:ext cx="2421135" cy="247549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b="1" dirty="0"/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43982" y="2643583"/>
                  <a:ext cx="850547" cy="947101"/>
                </a:xfrm>
                <a:prstGeom prst="rect">
                  <a:avLst/>
                </a:prstGeom>
              </p:spPr>
            </p:pic>
            <p:pic>
              <p:nvPicPr>
                <p:cNvPr id="143" name="Picture 142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87004" y="1226022"/>
                  <a:ext cx="1763596" cy="1496221"/>
                </a:xfrm>
                <a:prstGeom prst="rect">
                  <a:avLst/>
                </a:prstGeom>
              </p:spPr>
            </p:pic>
          </p:grpSp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1211" y="2133454"/>
                <a:ext cx="639747" cy="729702"/>
              </a:xfrm>
              <a:prstGeom prst="rect">
                <a:avLst/>
              </a:prstGeom>
            </p:spPr>
          </p:pic>
        </p:grpSp>
        <p:cxnSp>
          <p:nvCxnSpPr>
            <p:cNvPr id="54" name="Straight Arrow Connector 53"/>
            <p:cNvCxnSpPr/>
            <p:nvPr/>
          </p:nvCxnSpPr>
          <p:spPr>
            <a:xfrm>
              <a:off x="7610553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12831544" y="1788977"/>
              <a:ext cx="1060986" cy="395793"/>
              <a:chOff x="11657957" y="2126380"/>
              <a:chExt cx="1202482" cy="448577"/>
            </a:xfrm>
          </p:grpSpPr>
          <p:cxnSp>
            <p:nvCxnSpPr>
              <p:cNvPr id="197" name="Straight Arrow Connector 196"/>
              <p:cNvCxnSpPr/>
              <p:nvPr/>
            </p:nvCxnSpPr>
            <p:spPr>
              <a:xfrm>
                <a:off x="11657957" y="2126380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>
                <a:off x="11657957" y="2574957"/>
                <a:ext cx="1202482" cy="0"/>
              </a:xfrm>
              <a:prstGeom prst="straightConnector1">
                <a:avLst/>
              </a:prstGeom>
              <a:ln w="101600" cap="rnd">
                <a:solidFill>
                  <a:srgbClr val="238B45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Straight Connector 201"/>
            <p:cNvCxnSpPr/>
            <p:nvPr/>
          </p:nvCxnSpPr>
          <p:spPr>
            <a:xfrm>
              <a:off x="2891838" y="814077"/>
              <a:ext cx="0" cy="5604982"/>
            </a:xfrm>
            <a:prstGeom prst="line">
              <a:avLst/>
            </a:prstGeom>
            <a:ln w="127000" cap="rnd">
              <a:solidFill>
                <a:srgbClr val="BAE3D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2409887" y="1986873"/>
              <a:ext cx="1060986" cy="0"/>
            </a:xfrm>
            <a:prstGeom prst="straightConnector1">
              <a:avLst/>
            </a:prstGeom>
            <a:ln w="101600" cap="rnd">
              <a:solidFill>
                <a:srgbClr val="238B4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>
              <a:off x="35550" y="194418"/>
              <a:ext cx="2136241" cy="2867748"/>
              <a:chOff x="-24410" y="194418"/>
              <a:chExt cx="2136241" cy="286774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-24410" y="194418"/>
                <a:ext cx="2136241" cy="2867748"/>
                <a:chOff x="89890" y="194418"/>
                <a:chExt cx="2136241" cy="2867748"/>
              </a:xfrm>
            </p:grpSpPr>
            <p:sp>
              <p:nvSpPr>
                <p:cNvPr id="199" name="Rounded Rectangle 198"/>
                <p:cNvSpPr/>
                <p:nvPr/>
              </p:nvSpPr>
              <p:spPr>
                <a:xfrm>
                  <a:off x="89890" y="877964"/>
                  <a:ext cx="2136241" cy="2184202"/>
                </a:xfrm>
                <a:prstGeom prst="roundRect">
                  <a:avLst/>
                </a:prstGeom>
                <a:solidFill>
                  <a:srgbClr val="238B45"/>
                </a:solidFill>
                <a:ln w="127000"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/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89890" y="194418"/>
                  <a:ext cx="2136240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600" b="1" dirty="0" smtClean="0">
                      <a:solidFill>
                        <a:srgbClr val="238B45"/>
                      </a:solidFill>
                    </a:rPr>
                    <a:t>XCT Data</a:t>
                  </a:r>
                  <a:endParaRPr lang="en-US" sz="2600" b="1" dirty="0">
                    <a:solidFill>
                      <a:srgbClr val="238B45"/>
                    </a:solidFill>
                  </a:endParaRPr>
                </a:p>
              </p:txBody>
            </p:sp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9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08" y="2224991"/>
                  <a:ext cx="564034" cy="628063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C:\Users\astra\Desktop\ds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204" y="1000918"/>
                <a:ext cx="1265012" cy="1116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0" name="Right Brace 1029"/>
            <p:cNvSpPr/>
            <p:nvPr/>
          </p:nvSpPr>
          <p:spPr>
            <a:xfrm rot="16200000">
              <a:off x="5378641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ight Brace 213"/>
            <p:cNvSpPr/>
            <p:nvPr/>
          </p:nvSpPr>
          <p:spPr>
            <a:xfrm rot="16200000">
              <a:off x="15859815" y="991965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ight Brace 214"/>
            <p:cNvSpPr/>
            <p:nvPr/>
          </p:nvSpPr>
          <p:spPr>
            <a:xfrm rot="16200000">
              <a:off x="10619228" y="991966"/>
              <a:ext cx="251110" cy="4582841"/>
            </a:xfrm>
            <a:prstGeom prst="rightBrace">
              <a:avLst>
                <a:gd name="adj1" fmla="val 74714"/>
                <a:gd name="adj2" fmla="val 50000"/>
              </a:avLst>
            </a:prstGeom>
            <a:ln w="38100" cap="rnd">
              <a:solidFill>
                <a:srgbClr val="238B4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4" name="Oval 153"/>
          <p:cNvSpPr/>
          <p:nvPr/>
        </p:nvSpPr>
        <p:spPr>
          <a:xfrm>
            <a:off x="10864314" y="2468214"/>
            <a:ext cx="394943" cy="394942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5" name="Oval 154"/>
          <p:cNvSpPr/>
          <p:nvPr/>
        </p:nvSpPr>
        <p:spPr>
          <a:xfrm>
            <a:off x="11282285" y="2224110"/>
            <a:ext cx="257970" cy="257969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56" name="Straight Connector 155"/>
          <p:cNvCxnSpPr/>
          <p:nvPr/>
        </p:nvCxnSpPr>
        <p:spPr>
          <a:xfrm flipH="1">
            <a:off x="11213880" y="2439224"/>
            <a:ext cx="90753" cy="90753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10903032" y="2632073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8" name="Oval 157"/>
          <p:cNvSpPr/>
          <p:nvPr/>
        </p:nvSpPr>
        <p:spPr>
          <a:xfrm>
            <a:off x="11008400" y="2525738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9" name="Oval 158"/>
          <p:cNvSpPr/>
          <p:nvPr/>
        </p:nvSpPr>
        <p:spPr>
          <a:xfrm>
            <a:off x="11018265" y="2741312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5" name="Oval 164"/>
          <p:cNvSpPr/>
          <p:nvPr/>
        </p:nvSpPr>
        <p:spPr>
          <a:xfrm>
            <a:off x="11118702" y="2602681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0" name="Oval 169"/>
          <p:cNvSpPr/>
          <p:nvPr/>
        </p:nvSpPr>
        <p:spPr>
          <a:xfrm>
            <a:off x="11121461" y="2703499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1" name="Oval 170"/>
          <p:cNvSpPr/>
          <p:nvPr/>
        </p:nvSpPr>
        <p:spPr>
          <a:xfrm>
            <a:off x="11361996" y="2294311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2" name="Oval 171"/>
          <p:cNvSpPr/>
          <p:nvPr/>
        </p:nvSpPr>
        <p:spPr>
          <a:xfrm>
            <a:off x="11440062" y="2353095"/>
            <a:ext cx="58784" cy="587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7912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35" y="-408573"/>
            <a:ext cx="7809368" cy="7214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9152691" y="1723252"/>
            <a:ext cx="8904515" cy="68362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71" y="5089188"/>
            <a:ext cx="8027167" cy="650326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-11801" y="5380090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1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546156" y="9353839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38B45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50015" y="240643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0366580" y="908629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6801360" y="5330491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8331073" y="11906276"/>
            <a:ext cx="914400" cy="914400"/>
          </a:xfrm>
          <a:prstGeom prst="wedgeRectCallout">
            <a:avLst>
              <a:gd name="adj1" fmla="val -5555"/>
              <a:gd name="adj2" fmla="val -427778"/>
            </a:avLst>
          </a:prstGeom>
          <a:solidFill>
            <a:srgbClr val="473E3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ular Callout 58"/>
          <p:cNvSpPr/>
          <p:nvPr/>
        </p:nvSpPr>
        <p:spPr>
          <a:xfrm>
            <a:off x="7323836" y="11906276"/>
            <a:ext cx="914400" cy="914400"/>
          </a:xfrm>
          <a:prstGeom prst="wedgeRectCallout">
            <a:avLst>
              <a:gd name="adj1" fmla="val 40279"/>
              <a:gd name="adj2" fmla="val -471528"/>
            </a:avLst>
          </a:prstGeom>
          <a:solidFill>
            <a:srgbClr val="30481E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ular Callout 59"/>
          <p:cNvSpPr/>
          <p:nvPr/>
        </p:nvSpPr>
        <p:spPr>
          <a:xfrm>
            <a:off x="6316599" y="11906276"/>
            <a:ext cx="914400" cy="914400"/>
          </a:xfrm>
          <a:prstGeom prst="wedgeRectCallout">
            <a:avLst>
              <a:gd name="adj1" fmla="val 98612"/>
              <a:gd name="adj2" fmla="val -311111"/>
            </a:avLst>
          </a:prstGeom>
          <a:solidFill>
            <a:srgbClr val="323B5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ular Callout 78"/>
          <p:cNvSpPr/>
          <p:nvPr/>
        </p:nvSpPr>
        <p:spPr>
          <a:xfrm>
            <a:off x="5309362" y="11906276"/>
            <a:ext cx="914400" cy="914400"/>
          </a:xfrm>
          <a:prstGeom prst="wedgeRectCallout">
            <a:avLst>
              <a:gd name="adj1" fmla="val 104862"/>
              <a:gd name="adj2" fmla="val -479862"/>
            </a:avLst>
          </a:prstGeom>
          <a:solidFill>
            <a:srgbClr val="573066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ular Callout 79"/>
          <p:cNvSpPr/>
          <p:nvPr/>
        </p:nvSpPr>
        <p:spPr>
          <a:xfrm>
            <a:off x="4302125" y="11883357"/>
            <a:ext cx="914400" cy="914400"/>
          </a:xfrm>
          <a:prstGeom prst="wedgeRectCallout">
            <a:avLst>
              <a:gd name="adj1" fmla="val 96528"/>
              <a:gd name="adj2" fmla="val -369445"/>
            </a:avLst>
          </a:prstGeom>
          <a:solidFill>
            <a:srgbClr val="C35668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ular Callout 80"/>
          <p:cNvSpPr/>
          <p:nvPr/>
        </p:nvSpPr>
        <p:spPr>
          <a:xfrm>
            <a:off x="3294888" y="11883357"/>
            <a:ext cx="914400" cy="914400"/>
          </a:xfrm>
          <a:prstGeom prst="wedgeRectCallout">
            <a:avLst>
              <a:gd name="adj1" fmla="val 11112"/>
              <a:gd name="adj2" fmla="val -313195"/>
            </a:avLst>
          </a:prstGeom>
          <a:solidFill>
            <a:srgbClr val="684B20"/>
          </a:solidFill>
          <a:ln>
            <a:solidFill>
              <a:srgbClr val="238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914" y="-193256"/>
            <a:ext cx="7530321" cy="695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5321" r="5416" b="1841"/>
          <a:stretch/>
        </p:blipFill>
        <p:spPr>
          <a:xfrm>
            <a:off x="2180013" y="6214896"/>
            <a:ext cx="10999962" cy="844495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04192" y="1574866"/>
            <a:ext cx="914400" cy="640080"/>
          </a:xfrm>
          <a:prstGeom prst="rect">
            <a:avLst/>
          </a:prstGeom>
          <a:solidFill>
            <a:srgbClr val="10C1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713423" y="2316622"/>
            <a:ext cx="914400" cy="640080"/>
          </a:xfrm>
          <a:prstGeom prst="rect">
            <a:avLst/>
          </a:prstGeom>
          <a:solidFill>
            <a:srgbClr val="305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722654" y="3058378"/>
            <a:ext cx="914400" cy="640080"/>
          </a:xfrm>
          <a:prstGeom prst="rect">
            <a:avLst/>
          </a:prstGeom>
          <a:solidFill>
            <a:srgbClr val="031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V="1">
            <a:off x="731885" y="3800134"/>
            <a:ext cx="914400" cy="640080"/>
          </a:xfrm>
          <a:prstGeom prst="rect">
            <a:avLst/>
          </a:prstGeom>
          <a:solidFill>
            <a:srgbClr val="7F61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741117" y="4541891"/>
            <a:ext cx="914400" cy="640080"/>
          </a:xfrm>
          <a:prstGeom prst="rect">
            <a:avLst/>
          </a:prstGeom>
          <a:solidFill>
            <a:srgbClr val="7F61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8126" y="1381372"/>
            <a:ext cx="914400" cy="640080"/>
          </a:xfrm>
          <a:prstGeom prst="rect">
            <a:avLst/>
          </a:prstGeom>
          <a:solidFill>
            <a:srgbClr val="573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59631" y="2115791"/>
            <a:ext cx="914400" cy="640080"/>
          </a:xfrm>
          <a:prstGeom prst="rect">
            <a:avLst/>
          </a:prstGeom>
          <a:solidFill>
            <a:srgbClr val="3048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63466" y="2850210"/>
            <a:ext cx="914400" cy="640080"/>
          </a:xfrm>
          <a:prstGeom prst="rect">
            <a:avLst/>
          </a:prstGeom>
          <a:solidFill>
            <a:srgbClr val="C356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151961" y="3584629"/>
            <a:ext cx="914400" cy="640080"/>
          </a:xfrm>
          <a:prstGeom prst="rect">
            <a:avLst/>
          </a:prstGeom>
          <a:solidFill>
            <a:srgbClr val="684B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167301" y="4319048"/>
            <a:ext cx="914400" cy="640080"/>
          </a:xfrm>
          <a:prstGeom prst="rect">
            <a:avLst/>
          </a:prstGeom>
          <a:solidFill>
            <a:srgbClr val="32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70" y="-193256"/>
            <a:ext cx="8027167" cy="650326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155796" y="5053465"/>
            <a:ext cx="914400" cy="640080"/>
          </a:xfrm>
          <a:prstGeom prst="rect">
            <a:avLst/>
          </a:prstGeom>
          <a:solidFill>
            <a:srgbClr val="473E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ardrop 58"/>
          <p:cNvSpPr>
            <a:spLocks noChangeAspect="1"/>
          </p:cNvSpPr>
          <p:nvPr/>
        </p:nvSpPr>
        <p:spPr>
          <a:xfrm rot="5400000">
            <a:off x="784514" y="5811658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000" dirty="0"/>
              <a:t>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86934" y="4863"/>
            <a:ext cx="3418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B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0" y="137388"/>
            <a:ext cx="417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Clusters From Orientation A</a:t>
            </a:r>
            <a:endParaRPr lang="en-US" sz="4000" b="1" dirty="0">
              <a:solidFill>
                <a:srgbClr val="3F793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538498" y="12010277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clusters 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21680" y="143901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4" name="Oval 33"/>
          <p:cNvSpPr/>
          <p:nvPr/>
        </p:nvSpPr>
        <p:spPr>
          <a:xfrm>
            <a:off x="6031580" y="323853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2363419" y="3509051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95446" y="322316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57314" y="520970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301644" y="2248316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361754" y="299526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1341716" y="3780949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1281608" y="4493284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/>
          <p:cNvSpPr/>
          <p:nvPr/>
        </p:nvSpPr>
        <p:spPr>
          <a:xfrm>
            <a:off x="5665750" y="742762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4" name="Oval 63"/>
          <p:cNvSpPr/>
          <p:nvPr/>
        </p:nvSpPr>
        <p:spPr>
          <a:xfrm>
            <a:off x="14231239" y="139136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5" name="Oval 64"/>
          <p:cNvSpPr/>
          <p:nvPr/>
        </p:nvSpPr>
        <p:spPr>
          <a:xfrm>
            <a:off x="16162576" y="1665577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6" name="Oval 65"/>
          <p:cNvSpPr/>
          <p:nvPr/>
        </p:nvSpPr>
        <p:spPr>
          <a:xfrm>
            <a:off x="12121403" y="2515755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543294" y="4300859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68" name="Oval 67"/>
          <p:cNvSpPr/>
          <p:nvPr/>
        </p:nvSpPr>
        <p:spPr>
          <a:xfrm>
            <a:off x="16162576" y="4270446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69" name="Oval 68"/>
          <p:cNvSpPr/>
          <p:nvPr/>
        </p:nvSpPr>
        <p:spPr>
          <a:xfrm>
            <a:off x="17330938" y="2792683"/>
            <a:ext cx="834190" cy="832104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831989" y="1237357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9840271" y="2066628"/>
            <a:ext cx="548640" cy="5486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9820235" y="2805034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9760127" y="3562041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9780163" y="4270559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9800199" y="5015230"/>
            <a:ext cx="548640" cy="535622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27823" y="6162242"/>
            <a:ext cx="583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 Bundles per Orientation </a:t>
            </a:r>
          </a:p>
        </p:txBody>
      </p:sp>
      <p:sp>
        <p:nvSpPr>
          <p:cNvPr id="70" name="Teardrop 69"/>
          <p:cNvSpPr>
            <a:spLocks noChangeAspect="1"/>
          </p:cNvSpPr>
          <p:nvPr/>
        </p:nvSpPr>
        <p:spPr>
          <a:xfrm rot="5400000">
            <a:off x="11358922" y="11774432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7" name="Teardrop 76"/>
          <p:cNvSpPr>
            <a:spLocks noChangeAspect="1"/>
          </p:cNvSpPr>
          <p:nvPr/>
        </p:nvSpPr>
        <p:spPr>
          <a:xfrm rot="5400000">
            <a:off x="838982" y="6982288"/>
            <a:ext cx="1179576" cy="1179576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716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/>
          <p:cNvSpPr>
            <a:spLocks noChangeAspect="1"/>
          </p:cNvSpPr>
          <p:nvPr/>
        </p:nvSpPr>
        <p:spPr>
          <a:xfrm rot="5400000">
            <a:off x="1237795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  <a:endParaRPr lang="en-US" sz="8800" dirty="0"/>
          </a:p>
        </p:txBody>
      </p:sp>
      <p:sp>
        <p:nvSpPr>
          <p:cNvPr id="12" name="TextBox 11"/>
          <p:cNvSpPr txBox="1"/>
          <p:nvPr/>
        </p:nvSpPr>
        <p:spPr>
          <a:xfrm>
            <a:off x="2842134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3" name="Teardrop 12"/>
          <p:cNvSpPr>
            <a:spLocks noChangeAspect="1"/>
          </p:cNvSpPr>
          <p:nvPr/>
        </p:nvSpPr>
        <p:spPr>
          <a:xfrm rot="5400000">
            <a:off x="9605956" y="8526166"/>
            <a:ext cx="1266781" cy="1266781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  <a:endParaRPr lang="en-US" sz="8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210295" y="9085061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</p:spTree>
    <p:extLst>
      <p:ext uri="{BB962C8B-B14F-4D97-AF65-F5344CB8AC3E}">
        <p14:creationId xmlns:p14="http://schemas.microsoft.com/office/powerpoint/2010/main" val="293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5" name="Teardrop 4"/>
          <p:cNvSpPr>
            <a:spLocks noChangeAspect="1"/>
          </p:cNvSpPr>
          <p:nvPr/>
        </p:nvSpPr>
        <p:spPr>
          <a:xfrm rot="5400000">
            <a:off x="1669448" y="14534707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6506" y="1509360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Combined surface mesh </a:t>
            </a:r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5400000">
            <a:off x="10527781" y="13943429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F</a:t>
            </a:r>
            <a:endParaRPr lang="en-US" sz="8800" dirty="0"/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3F793D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3F793D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/>
          <p:cNvSpPr>
            <a:spLocks noChangeAspect="1"/>
          </p:cNvSpPr>
          <p:nvPr/>
        </p:nvSpPr>
        <p:spPr>
          <a:xfrm rot="5400000">
            <a:off x="3155463" y="1810784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9494" y="2190528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Fiber bundles volume</a:t>
            </a:r>
          </a:p>
        </p:txBody>
      </p:sp>
      <p:sp>
        <p:nvSpPr>
          <p:cNvPr id="18" name="Teardrop 17"/>
          <p:cNvSpPr>
            <a:spLocks noChangeAspect="1"/>
          </p:cNvSpPr>
          <p:nvPr/>
        </p:nvSpPr>
        <p:spPr>
          <a:xfrm rot="5400000">
            <a:off x="11217888" y="2044640"/>
            <a:ext cx="914400" cy="914400"/>
          </a:xfrm>
          <a:prstGeom prst="teardrop">
            <a:avLst/>
          </a:prstGeom>
          <a:solidFill>
            <a:srgbClr val="00B050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6600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08450" y="2367742"/>
            <a:ext cx="5254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3F793D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582848" y="4094675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14484632" y="1073693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510727"/>
            <a:ext cx="4200059" cy="41605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294874" y="4804920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99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277" y="14416833"/>
            <a:ext cx="7961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Combined </a:t>
            </a:r>
          </a:p>
          <a:p>
            <a:r>
              <a:rPr lang="en-US" sz="6000" b="1" dirty="0" smtClean="0">
                <a:solidFill>
                  <a:srgbClr val="238B45"/>
                </a:solidFill>
              </a:rPr>
              <a:t>surface mesh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80666" y="14252706"/>
            <a:ext cx="6381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Individual surface mesh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238B45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3F793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rgbClr val="238B4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47900" y="2724150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09494" y="1241295"/>
            <a:ext cx="6157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Fiber bundles volume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83040" y="1317846"/>
            <a:ext cx="6079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238B45"/>
                </a:solidFill>
              </a:rPr>
              <a:t>Single slice of  volume</a:t>
            </a:r>
          </a:p>
        </p:txBody>
      </p:sp>
      <p:sp>
        <p:nvSpPr>
          <p:cNvPr id="20" name="Oval 19"/>
          <p:cNvSpPr/>
          <p:nvPr/>
        </p:nvSpPr>
        <p:spPr>
          <a:xfrm>
            <a:off x="10855274" y="4295363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>
            <a:off x="5548599" y="451072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/>
          <p:cNvSpPr/>
          <p:nvPr/>
        </p:nvSpPr>
        <p:spPr>
          <a:xfrm>
            <a:off x="3692399" y="11876146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694479" y="10896492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22" idx="0"/>
            <a:endCxn id="21" idx="4"/>
          </p:cNvCxnSpPr>
          <p:nvPr/>
        </p:nvCxnSpPr>
        <p:spPr>
          <a:xfrm flipV="1">
            <a:off x="4109494" y="5342831"/>
            <a:ext cx="1856200" cy="6533315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6"/>
            <a:endCxn id="20" idx="2"/>
          </p:cNvCxnSpPr>
          <p:nvPr/>
        </p:nvCxnSpPr>
        <p:spPr>
          <a:xfrm flipV="1">
            <a:off x="6382789" y="4711415"/>
            <a:ext cx="4472485" cy="215364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5"/>
          </p:cNvCxnSpPr>
          <p:nvPr/>
        </p:nvCxnSpPr>
        <p:spPr>
          <a:xfrm>
            <a:off x="11567300" y="5005608"/>
            <a:ext cx="3286776" cy="5932012"/>
          </a:xfrm>
          <a:prstGeom prst="line">
            <a:avLst/>
          </a:prstGeom>
          <a:ln w="889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691868" y="9365107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10436563" y="1402672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10436562" y="177559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2516268" y="1539321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7759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39" y="8938042"/>
            <a:ext cx="8203467" cy="6959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0506" y="7935016"/>
            <a:ext cx="9260041" cy="785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83" y="9053321"/>
            <a:ext cx="8641429" cy="7331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2" y="2380768"/>
            <a:ext cx="8211696" cy="6897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4293" y="3448049"/>
            <a:ext cx="8099178" cy="5376443"/>
          </a:xfrm>
          <a:prstGeom prst="rect">
            <a:avLst/>
          </a:prstGeom>
          <a:ln w="92075">
            <a:solidFill>
              <a:srgbClr val="05314B"/>
            </a:solidFill>
            <a:prstDash val="dash"/>
          </a:ln>
        </p:spPr>
      </p:pic>
      <p:cxnSp>
        <p:nvCxnSpPr>
          <p:cNvPr id="11" name="Straight Connector 10"/>
          <p:cNvCxnSpPr/>
          <p:nvPr/>
        </p:nvCxnSpPr>
        <p:spPr>
          <a:xfrm>
            <a:off x="2266950" y="2747061"/>
            <a:ext cx="6563298" cy="2838932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2291049" y="2747062"/>
            <a:ext cx="7143750" cy="6134100"/>
          </a:xfrm>
          <a:custGeom>
            <a:avLst/>
            <a:gdLst>
              <a:gd name="connsiteX0" fmla="*/ 0 w 7143750"/>
              <a:gd name="connsiteY0" fmla="*/ 0 h 6134100"/>
              <a:gd name="connsiteX1" fmla="*/ 7143750 w 7143750"/>
              <a:gd name="connsiteY1" fmla="*/ 647700 h 6134100"/>
              <a:gd name="connsiteX2" fmla="*/ 7143750 w 7143750"/>
              <a:gd name="connsiteY2" fmla="*/ 6134100 h 6134100"/>
              <a:gd name="connsiteX3" fmla="*/ 5810250 w 7143750"/>
              <a:gd name="connsiteY3" fmla="*/ 5314950 h 6134100"/>
              <a:gd name="connsiteX4" fmla="*/ 6629400 w 7143750"/>
              <a:gd name="connsiteY4" fmla="*/ 2895600 h 6134100"/>
              <a:gd name="connsiteX5" fmla="*/ 38100 w 7143750"/>
              <a:gd name="connsiteY5" fmla="*/ 38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750" h="6134100">
                <a:moveTo>
                  <a:pt x="0" y="0"/>
                </a:moveTo>
                <a:lnTo>
                  <a:pt x="7143750" y="647700"/>
                </a:lnTo>
                <a:lnTo>
                  <a:pt x="7143750" y="6134100"/>
                </a:lnTo>
                <a:lnTo>
                  <a:pt x="5810250" y="5314950"/>
                </a:lnTo>
                <a:lnTo>
                  <a:pt x="6629400" y="2895600"/>
                </a:lnTo>
                <a:lnTo>
                  <a:pt x="38100" y="38100"/>
                </a:lnTo>
              </a:path>
            </a:pathLst>
          </a:custGeom>
          <a:solidFill>
            <a:srgbClr val="66C2A4">
              <a:alpha val="21000"/>
            </a:srgb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096250" y="5585996"/>
            <a:ext cx="810198" cy="2391014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28800" y="2747062"/>
            <a:ext cx="462249" cy="1901138"/>
          </a:xfrm>
          <a:prstGeom prst="line">
            <a:avLst/>
          </a:prstGeom>
          <a:ln w="76200">
            <a:solidFill>
              <a:srgbClr val="05314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477000" y="7267816"/>
            <a:ext cx="1619250" cy="70919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ardrop 26"/>
          <p:cNvSpPr>
            <a:spLocks noChangeAspect="1"/>
          </p:cNvSpPr>
          <p:nvPr/>
        </p:nvSpPr>
        <p:spPr>
          <a:xfrm rot="5400000">
            <a:off x="433447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C</a:t>
            </a:r>
          </a:p>
        </p:txBody>
      </p:sp>
      <p:sp>
        <p:nvSpPr>
          <p:cNvPr id="29" name="Teardrop 28"/>
          <p:cNvSpPr>
            <a:spLocks noChangeAspect="1"/>
          </p:cNvSpPr>
          <p:nvPr/>
        </p:nvSpPr>
        <p:spPr>
          <a:xfrm rot="5400000">
            <a:off x="9210640" y="9281203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66806" y="9683184"/>
            <a:ext cx="822960" cy="1407489"/>
            <a:chOff x="7806498" y="8686800"/>
            <a:chExt cx="822960" cy="1407489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>
            <a:spLocks noChangeAspect="1"/>
          </p:cNvSpPr>
          <p:nvPr/>
        </p:nvSpPr>
        <p:spPr>
          <a:xfrm rot="21412303">
            <a:off x="2165247" y="3286151"/>
            <a:ext cx="822960" cy="822960"/>
          </a:xfrm>
          <a:prstGeom prst="ellipse">
            <a:avLst/>
          </a:prstGeom>
          <a:solidFill>
            <a:srgbClr val="884597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7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endCxn id="24" idx="5"/>
          </p:cNvCxnSpPr>
          <p:nvPr/>
        </p:nvCxnSpPr>
        <p:spPr>
          <a:xfrm flipH="1" flipV="1">
            <a:off x="2883132" y="3972279"/>
            <a:ext cx="756666" cy="481868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0394898" y="3509468"/>
            <a:ext cx="822960" cy="1407489"/>
            <a:chOff x="7806498" y="8686800"/>
            <a:chExt cx="822960" cy="1407489"/>
          </a:xfrm>
        </p:grpSpPr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14922815" y="9449646"/>
            <a:ext cx="822960" cy="1407489"/>
            <a:chOff x="7806498" y="8686800"/>
            <a:chExt cx="822960" cy="1407489"/>
          </a:xfrm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806498" y="8686800"/>
              <a:ext cx="822960" cy="822960"/>
            </a:xfrm>
            <a:prstGeom prst="ellipse">
              <a:avLst/>
            </a:prstGeom>
            <a:solidFill>
              <a:srgbClr val="884597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ysClr val="windowText" lastClr="000000"/>
                  </a:solidFill>
                </a:rPr>
                <a:t>7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8217978" y="9509761"/>
              <a:ext cx="0" cy="584528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lowchart: Alternate Process 19"/>
          <p:cNvSpPr/>
          <p:nvPr/>
        </p:nvSpPr>
        <p:spPr>
          <a:xfrm>
            <a:off x="9938369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Individual Mesh 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1175116" y="14697526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Combined Mesh </a:t>
            </a:r>
            <a:endParaRPr lang="en-US" sz="6000" dirty="0"/>
          </a:p>
        </p:txBody>
      </p:sp>
      <p:sp>
        <p:nvSpPr>
          <p:cNvPr id="45" name="Flowchart: Alternate Process 44"/>
          <p:cNvSpPr/>
          <p:nvPr/>
        </p:nvSpPr>
        <p:spPr>
          <a:xfrm>
            <a:off x="9994641" y="1854287"/>
            <a:ext cx="7598502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238B45"/>
                </a:solidFill>
              </a:rPr>
              <a:t>Single Slice of Volume</a:t>
            </a:r>
          </a:p>
        </p:txBody>
      </p:sp>
      <p:sp>
        <p:nvSpPr>
          <p:cNvPr id="46" name="Flowchart: Alternate Process 45"/>
          <p:cNvSpPr/>
          <p:nvPr/>
        </p:nvSpPr>
        <p:spPr>
          <a:xfrm>
            <a:off x="1175116" y="1854287"/>
            <a:ext cx="7654774" cy="890817"/>
          </a:xfrm>
          <a:prstGeom prst="flowChartAlternateProcess">
            <a:avLst/>
          </a:prstGeom>
          <a:solidFill>
            <a:srgbClr val="66C2A4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238B45"/>
                </a:solidFill>
              </a:rPr>
              <a:t>Fiber bundles Volume</a:t>
            </a:r>
            <a:endParaRPr lang="en-US" sz="6000" dirty="0"/>
          </a:p>
        </p:txBody>
      </p:sp>
      <p:sp>
        <p:nvSpPr>
          <p:cNvPr id="32" name="Teardrop 31"/>
          <p:cNvSpPr>
            <a:spLocks noChangeAspect="1"/>
          </p:cNvSpPr>
          <p:nvPr/>
        </p:nvSpPr>
        <p:spPr>
          <a:xfrm rot="5400000">
            <a:off x="433447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A</a:t>
            </a:r>
          </a:p>
        </p:txBody>
      </p:sp>
      <p:sp>
        <p:nvSpPr>
          <p:cNvPr id="30" name="Teardrop 29"/>
          <p:cNvSpPr>
            <a:spLocks noChangeAspect="1"/>
          </p:cNvSpPr>
          <p:nvPr/>
        </p:nvSpPr>
        <p:spPr>
          <a:xfrm rot="5400000">
            <a:off x="9142876" y="136109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598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181" y="5110199"/>
            <a:ext cx="8333102" cy="79679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237" y="1363183"/>
            <a:ext cx="6341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MetaTracts color mapped to major axis direction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74499" y="3132229"/>
            <a:ext cx="2924749" cy="2964801"/>
            <a:chOff x="10959160" y="4857564"/>
            <a:chExt cx="2007058" cy="1909417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0959160" y="4885593"/>
              <a:ext cx="1881055" cy="1881388"/>
            </a:xfrm>
            <a:prstGeom prst="ellipse">
              <a:avLst/>
            </a:prstGeom>
            <a:noFill/>
            <a:ln w="1270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9160" y="4857564"/>
              <a:ext cx="2007058" cy="190941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7"/>
          <a:stretch/>
        </p:blipFill>
        <p:spPr>
          <a:xfrm>
            <a:off x="14938658" y="2573693"/>
            <a:ext cx="1560971" cy="114600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38151" y="3222331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529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6538151" y="5051010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396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580289" y="7581877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264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6538151" y="11585006"/>
            <a:ext cx="1427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132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366" y="2573694"/>
            <a:ext cx="3624710" cy="34929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490" y="5047320"/>
            <a:ext cx="8522034" cy="80937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405937" y="1363183"/>
            <a:ext cx="6882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3F793D"/>
                </a:solidFill>
              </a:rPr>
              <a:t>Length Distribution of fibers in bundle 1</a:t>
            </a:r>
          </a:p>
        </p:txBody>
      </p:sp>
      <p:sp>
        <p:nvSpPr>
          <p:cNvPr id="24" name="Oval 23"/>
          <p:cNvSpPr/>
          <p:nvPr/>
        </p:nvSpPr>
        <p:spPr>
          <a:xfrm>
            <a:off x="10103930" y="3083637"/>
            <a:ext cx="834190" cy="832104"/>
          </a:xfrm>
          <a:prstGeom prst="ellipse">
            <a:avLst/>
          </a:prstGeom>
          <a:solidFill>
            <a:schemeClr val="bg1">
              <a:alpha val="43000"/>
            </a:scheme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8174737" y="5410184"/>
            <a:ext cx="841637" cy="4766656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3"/>
          </p:cNvCxnSpPr>
          <p:nvPr/>
        </p:nvCxnSpPr>
        <p:spPr>
          <a:xfrm>
            <a:off x="11969076" y="4320184"/>
            <a:ext cx="1062398" cy="1341988"/>
          </a:xfrm>
          <a:prstGeom prst="line">
            <a:avLst/>
          </a:prstGeom>
          <a:ln w="508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ardrop 71"/>
          <p:cNvSpPr>
            <a:spLocks noChangeAspect="1"/>
          </p:cNvSpPr>
          <p:nvPr/>
        </p:nvSpPr>
        <p:spPr>
          <a:xfrm rot="5400000">
            <a:off x="5820188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73" name="Teardrop 72"/>
          <p:cNvSpPr>
            <a:spLocks noChangeAspect="1"/>
          </p:cNvSpPr>
          <p:nvPr/>
        </p:nvSpPr>
        <p:spPr>
          <a:xfrm rot="5400000">
            <a:off x="9039290" y="1368736"/>
            <a:ext cx="1114016" cy="1159847"/>
          </a:xfrm>
          <a:prstGeom prst="teardrop">
            <a:avLst/>
          </a:prstGeom>
          <a:solidFill>
            <a:srgbClr val="238B45"/>
          </a:solidFill>
          <a:ln>
            <a:solidFill>
              <a:schemeClr val="accent1">
                <a:shade val="50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9600" dirty="0"/>
              <a:t>B</a:t>
            </a:r>
          </a:p>
        </p:txBody>
      </p:sp>
      <p:sp>
        <p:nvSpPr>
          <p:cNvPr id="74" name="Flowchart: Preparation 73"/>
          <p:cNvSpPr/>
          <p:nvPr/>
        </p:nvSpPr>
        <p:spPr>
          <a:xfrm rot="5400000" flipV="1">
            <a:off x="1611340" y="7149439"/>
            <a:ext cx="12750813" cy="142276"/>
          </a:xfrm>
          <a:prstGeom prst="flowChartPreparation">
            <a:avLst/>
          </a:prstGeom>
          <a:solidFill>
            <a:srgbClr val="238B45">
              <a:alpha val="25000"/>
            </a:srgbClr>
          </a:solidFill>
          <a:ln>
            <a:solidFill>
              <a:srgbClr val="238B45">
                <a:alpha val="3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9105</TotalTime>
  <Words>546</Words>
  <Application>Microsoft Office PowerPoint</Application>
  <PresentationFormat>Custom</PresentationFormat>
  <Paragraphs>338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arindam</dc:creator>
  <cp:lastModifiedBy>arindam</cp:lastModifiedBy>
  <cp:revision>130</cp:revision>
  <dcterms:created xsi:type="dcterms:W3CDTF">2014-09-01T21:05:22Z</dcterms:created>
  <dcterms:modified xsi:type="dcterms:W3CDTF">2014-09-22T17:57:03Z</dcterms:modified>
</cp:coreProperties>
</file>